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66" r:id="rId3"/>
    <p:sldId id="362" r:id="rId4"/>
    <p:sldId id="363" r:id="rId5"/>
    <p:sldId id="368" r:id="rId6"/>
    <p:sldId id="258" r:id="rId7"/>
    <p:sldId id="338" r:id="rId8"/>
    <p:sldId id="259" r:id="rId9"/>
    <p:sldId id="367" r:id="rId10"/>
    <p:sldId id="343" r:id="rId11"/>
    <p:sldId id="341" r:id="rId12"/>
    <p:sldId id="340" r:id="rId13"/>
    <p:sldId id="345" r:id="rId14"/>
    <p:sldId id="355" r:id="rId15"/>
    <p:sldId id="346" r:id="rId16"/>
    <p:sldId id="356" r:id="rId17"/>
    <p:sldId id="260" r:id="rId18"/>
    <p:sldId id="364" r:id="rId19"/>
    <p:sldId id="365" r:id="rId20"/>
    <p:sldId id="351" r:id="rId21"/>
    <p:sldId id="353" r:id="rId22"/>
    <p:sldId id="350" r:id="rId23"/>
    <p:sldId id="361" r:id="rId24"/>
    <p:sldId id="358" r:id="rId25"/>
    <p:sldId id="348" r:id="rId26"/>
    <p:sldId id="261" r:id="rId27"/>
    <p:sldId id="354" r:id="rId28"/>
    <p:sldId id="369" r:id="rId29"/>
    <p:sldId id="370" r:id="rId30"/>
    <p:sldId id="403" r:id="rId31"/>
    <p:sldId id="404" r:id="rId32"/>
    <p:sldId id="40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602" autoAdjust="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0FDE9-C3F4-46DC-AAD4-4F6314BD9659}"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6FAB1-87EC-4FF6-B3D7-15DD0FCF7D56}" type="slidenum">
              <a:rPr lang="en-US" smtClean="0"/>
              <a:t>‹#›</a:t>
            </a:fld>
            <a:endParaRPr lang="en-US"/>
          </a:p>
        </p:txBody>
      </p:sp>
    </p:spTree>
    <p:extLst>
      <p:ext uri="{BB962C8B-B14F-4D97-AF65-F5344CB8AC3E}">
        <p14:creationId xmlns:p14="http://schemas.microsoft.com/office/powerpoint/2010/main" val="1251482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Freshwaters across the globe have been intricately interwoven with society and provide services ranging from recreation to aesthetic and cultural enjoyment to providing a source of food and drinking water </a:t>
            </a:r>
          </a:p>
        </p:txBody>
      </p:sp>
      <p:sp>
        <p:nvSpPr>
          <p:cNvPr id="4" name="Slide Number Placeholder 3"/>
          <p:cNvSpPr>
            <a:spLocks noGrp="1"/>
          </p:cNvSpPr>
          <p:nvPr>
            <p:ph type="sldNum" sz="quarter" idx="5"/>
          </p:nvPr>
        </p:nvSpPr>
        <p:spPr/>
        <p:txBody>
          <a:bodyPr/>
          <a:lstStyle/>
          <a:p>
            <a:fld id="{BEE6FAB1-87EC-4FF6-B3D7-15DD0FCF7D56}" type="slidenum">
              <a:rPr lang="en-US" smtClean="0"/>
              <a:t>6</a:t>
            </a:fld>
            <a:endParaRPr lang="en-US"/>
          </a:p>
        </p:txBody>
      </p:sp>
    </p:spTree>
    <p:extLst>
      <p:ext uri="{BB962C8B-B14F-4D97-AF65-F5344CB8AC3E}">
        <p14:creationId xmlns:p14="http://schemas.microsoft.com/office/powerpoint/2010/main" val="336975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where we can remove catchment impacts</a:t>
            </a:r>
          </a:p>
        </p:txBody>
      </p:sp>
      <p:sp>
        <p:nvSpPr>
          <p:cNvPr id="4" name="Slide Number Placeholder 3"/>
          <p:cNvSpPr>
            <a:spLocks noGrp="1"/>
          </p:cNvSpPr>
          <p:nvPr>
            <p:ph type="sldNum" sz="quarter" idx="5"/>
          </p:nvPr>
        </p:nvSpPr>
        <p:spPr/>
        <p:txBody>
          <a:bodyPr/>
          <a:lstStyle/>
          <a:p>
            <a:fld id="{BEE6FAB1-87EC-4FF6-B3D7-15DD0FCF7D56}" type="slidenum">
              <a:rPr lang="en-US" smtClean="0"/>
              <a:t>20</a:t>
            </a:fld>
            <a:endParaRPr lang="en-US"/>
          </a:p>
        </p:txBody>
      </p:sp>
    </p:spTree>
    <p:extLst>
      <p:ext uri="{BB962C8B-B14F-4D97-AF65-F5344CB8AC3E}">
        <p14:creationId xmlns:p14="http://schemas.microsoft.com/office/powerpoint/2010/main" val="371764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plug for discharge being really important </a:t>
            </a:r>
            <a:r>
              <a:rPr lang="en-US" dirty="0" err="1"/>
              <a:t>ot</a:t>
            </a:r>
            <a:r>
              <a:rPr lang="en-US" dirty="0"/>
              <a:t> </a:t>
            </a:r>
            <a:r>
              <a:rPr lang="en-US" dirty="0" err="1"/>
              <a:t>chl</a:t>
            </a:r>
            <a:r>
              <a:rPr lang="en-US" dirty="0"/>
              <a:t> based on </a:t>
            </a:r>
            <a:r>
              <a:rPr lang="en-US" dirty="0" err="1"/>
              <a:t>ch</a:t>
            </a:r>
            <a:r>
              <a:rPr lang="en-US" dirty="0"/>
              <a:t> 1</a:t>
            </a:r>
          </a:p>
        </p:txBody>
      </p:sp>
      <p:sp>
        <p:nvSpPr>
          <p:cNvPr id="4" name="Slide Number Placeholder 3"/>
          <p:cNvSpPr>
            <a:spLocks noGrp="1"/>
          </p:cNvSpPr>
          <p:nvPr>
            <p:ph type="sldNum" sz="quarter" idx="5"/>
          </p:nvPr>
        </p:nvSpPr>
        <p:spPr/>
        <p:txBody>
          <a:bodyPr/>
          <a:lstStyle/>
          <a:p>
            <a:fld id="{BEE6FAB1-87EC-4FF6-B3D7-15DD0FCF7D56}" type="slidenum">
              <a:rPr lang="en-US" smtClean="0"/>
              <a:t>21</a:t>
            </a:fld>
            <a:endParaRPr lang="en-US"/>
          </a:p>
        </p:txBody>
      </p:sp>
    </p:spTree>
    <p:extLst>
      <p:ext uri="{BB962C8B-B14F-4D97-AF65-F5344CB8AC3E}">
        <p14:creationId xmlns:p14="http://schemas.microsoft.com/office/powerpoint/2010/main" val="1712757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look into the more recent past at Falling Creek Reservoir, we see that it’s water quality has had some challenges. Here you can see a major algal bloom </a:t>
            </a:r>
            <a:r>
              <a:rPr lang="en-US" sz="1200" b="0" i="0" kern="1200" dirty="0" err="1">
                <a:solidFill>
                  <a:schemeClr val="tx1"/>
                </a:solidFill>
                <a:effectLst/>
                <a:latin typeface="+mn-lt"/>
                <a:ea typeface="+mn-ea"/>
                <a:cs typeface="+mn-cs"/>
              </a:rPr>
              <a:t>tha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toccurred</a:t>
            </a:r>
            <a:r>
              <a:rPr lang="en-US" sz="1200" b="0" i="0" kern="1200" dirty="0">
                <a:solidFill>
                  <a:schemeClr val="tx1"/>
                </a:solidFill>
                <a:effectLst/>
                <a:latin typeface="+mn-lt"/>
                <a:ea typeface="+mn-ea"/>
                <a:cs typeface="+mn-cs"/>
              </a:rPr>
              <a:t> in the reservoir. And we also know that HABS are occurring across the globe in other systems as well. This here is a picture of a major HAB event in lake </a:t>
            </a:r>
            <a:r>
              <a:rPr lang="en-US" sz="1200" b="0" i="0" kern="1200" dirty="0" err="1">
                <a:solidFill>
                  <a:schemeClr val="tx1"/>
                </a:solidFill>
                <a:effectLst/>
                <a:latin typeface="+mn-lt"/>
                <a:ea typeface="+mn-ea"/>
                <a:cs typeface="+mn-cs"/>
              </a:rPr>
              <a:t>erie</a:t>
            </a:r>
            <a:r>
              <a:rPr lang="en-US" sz="1200" b="0" i="0" kern="1200" dirty="0">
                <a:solidFill>
                  <a:schemeClr val="tx1"/>
                </a:solidFill>
                <a:effectLst/>
                <a:latin typeface="+mn-lt"/>
                <a:ea typeface="+mn-ea"/>
                <a:cs typeface="+mn-cs"/>
              </a:rPr>
              <a:t>. In particular I’d like to talk about the bloom that occurred in 2014 which affected the entire lake, especially the eastern basin, and resulted in the loss of water for over 500000 people in Toledo oh for several days. The economic cost for water treatment only was estimated to be over $4 million dollars,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total economic impact from the 2011 bloom was based on the following estimates: $16 million for diminished property values, $20 million for lost tourism revenue, $31 million for lost recreational opportunities and $4 million for water treatment purposes.</a:t>
            </a:r>
          </a:p>
          <a:p>
            <a:r>
              <a:rPr lang="en-US" dirty="0"/>
              <a:t>(http://www.wtol.com/story/30813255/study-the-economic-effect-of-harmful-algal-blooms-in-lake-erie/)</a:t>
            </a:r>
          </a:p>
        </p:txBody>
      </p:sp>
      <p:sp>
        <p:nvSpPr>
          <p:cNvPr id="4" name="Slide Number Placeholder 3"/>
          <p:cNvSpPr>
            <a:spLocks noGrp="1"/>
          </p:cNvSpPr>
          <p:nvPr>
            <p:ph type="sldNum" sz="quarter" idx="5"/>
          </p:nvPr>
        </p:nvSpPr>
        <p:spPr/>
        <p:txBody>
          <a:bodyPr/>
          <a:lstStyle/>
          <a:p>
            <a:fld id="{AF821D4F-CE08-4920-B00B-6F3BC3E8AE92}" type="slidenum">
              <a:rPr lang="en-US" smtClean="0"/>
              <a:t>7</a:t>
            </a:fld>
            <a:endParaRPr lang="en-US"/>
          </a:p>
        </p:txBody>
      </p:sp>
    </p:spTree>
    <p:extLst>
      <p:ext uri="{BB962C8B-B14F-4D97-AF65-F5344CB8AC3E}">
        <p14:creationId xmlns:p14="http://schemas.microsoft.com/office/powerpoint/2010/main" val="3911051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major human impacts in mind, developing forecasts of water quality is increasingly important to water managers and society as a whole. </a:t>
            </a:r>
          </a:p>
        </p:txBody>
      </p:sp>
      <p:sp>
        <p:nvSpPr>
          <p:cNvPr id="4" name="Slide Number Placeholder 3"/>
          <p:cNvSpPr>
            <a:spLocks noGrp="1"/>
          </p:cNvSpPr>
          <p:nvPr>
            <p:ph type="sldNum" sz="quarter" idx="5"/>
          </p:nvPr>
        </p:nvSpPr>
        <p:spPr/>
        <p:txBody>
          <a:bodyPr/>
          <a:lstStyle/>
          <a:p>
            <a:fld id="{BEE6FAB1-87EC-4FF6-B3D7-15DD0FCF7D56}" type="slidenum">
              <a:rPr lang="en-US" smtClean="0"/>
              <a:t>8</a:t>
            </a:fld>
            <a:endParaRPr lang="en-US"/>
          </a:p>
        </p:txBody>
      </p:sp>
    </p:spTree>
    <p:extLst>
      <p:ext uri="{BB962C8B-B14F-4D97-AF65-F5344CB8AC3E}">
        <p14:creationId xmlns:p14="http://schemas.microsoft.com/office/powerpoint/2010/main" val="2348005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monitoring data -&gt; calibration of model to hindcast past conditions -&gt; feed with future driver data -&gt; forecast</a:t>
            </a:r>
          </a:p>
          <a:p>
            <a:endParaRPr lang="en-US" dirty="0"/>
          </a:p>
        </p:txBody>
      </p:sp>
      <p:sp>
        <p:nvSpPr>
          <p:cNvPr id="4" name="Slide Number Placeholder 3"/>
          <p:cNvSpPr>
            <a:spLocks noGrp="1"/>
          </p:cNvSpPr>
          <p:nvPr>
            <p:ph type="sldNum" sz="quarter" idx="5"/>
          </p:nvPr>
        </p:nvSpPr>
        <p:spPr/>
        <p:txBody>
          <a:bodyPr/>
          <a:lstStyle/>
          <a:p>
            <a:fld id="{BEE6FAB1-87EC-4FF6-B3D7-15DD0FCF7D56}" type="slidenum">
              <a:rPr lang="en-US" smtClean="0"/>
              <a:t>9</a:t>
            </a:fld>
            <a:endParaRPr lang="en-US"/>
          </a:p>
        </p:txBody>
      </p:sp>
    </p:spTree>
    <p:extLst>
      <p:ext uri="{BB962C8B-B14F-4D97-AF65-F5344CB8AC3E}">
        <p14:creationId xmlns:p14="http://schemas.microsoft.com/office/powerpoint/2010/main" val="3633430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Verbally define empirical and process-based</a:t>
            </a:r>
          </a:p>
        </p:txBody>
      </p:sp>
      <p:sp>
        <p:nvSpPr>
          <p:cNvPr id="4" name="Slide Number Placeholder 3"/>
          <p:cNvSpPr>
            <a:spLocks noGrp="1"/>
          </p:cNvSpPr>
          <p:nvPr>
            <p:ph type="sldNum" sz="quarter" idx="5"/>
          </p:nvPr>
        </p:nvSpPr>
        <p:spPr/>
        <p:txBody>
          <a:bodyPr/>
          <a:lstStyle/>
          <a:p>
            <a:fld id="{BEE6FAB1-87EC-4FF6-B3D7-15DD0FCF7D56}" type="slidenum">
              <a:rPr lang="en-US" smtClean="0"/>
              <a:t>10</a:t>
            </a:fld>
            <a:endParaRPr lang="en-US"/>
          </a:p>
        </p:txBody>
      </p:sp>
    </p:spTree>
    <p:extLst>
      <p:ext uri="{BB962C8B-B14F-4D97-AF65-F5344CB8AC3E}">
        <p14:creationId xmlns:p14="http://schemas.microsoft.com/office/powerpoint/2010/main" val="3554650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Models calibrated from 2013-2016 and validated over 2018.</a:t>
            </a:r>
          </a:p>
          <a:p>
            <a:r>
              <a:rPr lang="en-US" dirty="0"/>
              <a:t>Have explanation for directions of drivers</a:t>
            </a:r>
          </a:p>
        </p:txBody>
      </p:sp>
      <p:sp>
        <p:nvSpPr>
          <p:cNvPr id="4" name="Slide Number Placeholder 3"/>
          <p:cNvSpPr>
            <a:spLocks noGrp="1"/>
          </p:cNvSpPr>
          <p:nvPr>
            <p:ph type="sldNum" sz="quarter" idx="5"/>
          </p:nvPr>
        </p:nvSpPr>
        <p:spPr/>
        <p:txBody>
          <a:bodyPr/>
          <a:lstStyle/>
          <a:p>
            <a:fld id="{BEE6FAB1-87EC-4FF6-B3D7-15DD0FCF7D56}" type="slidenum">
              <a:rPr lang="en-US" smtClean="0"/>
              <a:t>12</a:t>
            </a:fld>
            <a:endParaRPr lang="en-US"/>
          </a:p>
        </p:txBody>
      </p:sp>
    </p:spTree>
    <p:extLst>
      <p:ext uri="{BB962C8B-B14F-4D97-AF65-F5344CB8AC3E}">
        <p14:creationId xmlns:p14="http://schemas.microsoft.com/office/powerpoint/2010/main" val="24604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discharge and getting the gateway up to use </a:t>
            </a:r>
            <a:r>
              <a:rPr lang="en-US" dirty="0" err="1"/>
              <a:t>arima</a:t>
            </a:r>
            <a:endParaRPr lang="en-US" dirty="0"/>
          </a:p>
        </p:txBody>
      </p:sp>
      <p:sp>
        <p:nvSpPr>
          <p:cNvPr id="4" name="Slide Number Placeholder 3"/>
          <p:cNvSpPr>
            <a:spLocks noGrp="1"/>
          </p:cNvSpPr>
          <p:nvPr>
            <p:ph type="sldNum" sz="quarter" idx="5"/>
          </p:nvPr>
        </p:nvSpPr>
        <p:spPr/>
        <p:txBody>
          <a:bodyPr/>
          <a:lstStyle/>
          <a:p>
            <a:fld id="{BEE6FAB1-87EC-4FF6-B3D7-15DD0FCF7D56}" type="slidenum">
              <a:rPr lang="en-US" smtClean="0"/>
              <a:t>13</a:t>
            </a:fld>
            <a:endParaRPr lang="en-US"/>
          </a:p>
        </p:txBody>
      </p:sp>
    </p:spTree>
    <p:extLst>
      <p:ext uri="{BB962C8B-B14F-4D97-AF65-F5344CB8AC3E}">
        <p14:creationId xmlns:p14="http://schemas.microsoft.com/office/powerpoint/2010/main" val="758513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Thornton </a:t>
            </a:r>
            <a:r>
              <a:rPr lang="en-US" dirty="0" err="1"/>
              <a:t>pg</a:t>
            </a:r>
            <a:r>
              <a:rPr lang="en-US" dirty="0"/>
              <a:t> 10 </a:t>
            </a:r>
          </a:p>
          <a:p>
            <a:endParaRPr lang="en-US" dirty="0"/>
          </a:p>
          <a:p>
            <a:r>
              <a:rPr lang="en-US" dirty="0"/>
              <a:t>Add in animations of different distributions of n, p, and </a:t>
            </a:r>
            <a:r>
              <a:rPr lang="en-US" dirty="0" err="1"/>
              <a:t>chla</a:t>
            </a:r>
            <a:endParaRPr lang="en-US" dirty="0"/>
          </a:p>
        </p:txBody>
      </p:sp>
      <p:sp>
        <p:nvSpPr>
          <p:cNvPr id="4" name="Slide Number Placeholder 3"/>
          <p:cNvSpPr>
            <a:spLocks noGrp="1"/>
          </p:cNvSpPr>
          <p:nvPr>
            <p:ph type="sldNum" sz="quarter" idx="5"/>
          </p:nvPr>
        </p:nvSpPr>
        <p:spPr/>
        <p:txBody>
          <a:bodyPr/>
          <a:lstStyle/>
          <a:p>
            <a:fld id="{BEE6FAB1-87EC-4FF6-B3D7-15DD0FCF7D56}" type="slidenum">
              <a:rPr lang="en-US" smtClean="0"/>
              <a:t>17</a:t>
            </a:fld>
            <a:endParaRPr lang="en-US"/>
          </a:p>
        </p:txBody>
      </p:sp>
    </p:spTree>
    <p:extLst>
      <p:ext uri="{BB962C8B-B14F-4D97-AF65-F5344CB8AC3E}">
        <p14:creationId xmlns:p14="http://schemas.microsoft.com/office/powerpoint/2010/main" val="2334812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50E3-C300-4EC9-A4DB-2D77943F20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08429D-B8B9-4C67-A276-78A9B397B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D4B334-D8DB-4C33-971A-FADAA45FEB51}"/>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5" name="Footer Placeholder 4">
            <a:extLst>
              <a:ext uri="{FF2B5EF4-FFF2-40B4-BE49-F238E27FC236}">
                <a16:creationId xmlns:a16="http://schemas.microsoft.com/office/drawing/2014/main" id="{D3A0087C-DD85-40DC-9B8E-CA929371E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B48B9-9E2B-40F4-B098-010BE85C939A}"/>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226016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1BDB-AF5B-4277-8C32-B142DB097E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E31161-5866-4488-83F6-4B4F4AA504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387AA-FAE8-40CC-88A0-AB6631839EB6}"/>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5" name="Footer Placeholder 4">
            <a:extLst>
              <a:ext uri="{FF2B5EF4-FFF2-40B4-BE49-F238E27FC236}">
                <a16:creationId xmlns:a16="http://schemas.microsoft.com/office/drawing/2014/main" id="{A313AACF-E2E2-4DD3-A89E-0081849E1E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EA9F3-D766-4017-BE68-F91FA0757C9E}"/>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227093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CB96A8-0A93-4545-BB4C-7E7FF930E5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80E7BB-2628-44A1-B985-AA32185ECA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627CD-E8AD-4BA1-B5CA-36EA44108564}"/>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5" name="Footer Placeholder 4">
            <a:extLst>
              <a:ext uri="{FF2B5EF4-FFF2-40B4-BE49-F238E27FC236}">
                <a16:creationId xmlns:a16="http://schemas.microsoft.com/office/drawing/2014/main" id="{67783888-A29B-4C93-8981-A8477C87B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8235E-4069-44BB-90A4-03AAD3F14C2A}"/>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3000344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026A-01C4-4C14-B1D3-14AD2D5A9A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2BB9A-6A31-4599-BB3F-8331AC6F0E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2A457-F279-4F31-AB96-14AB31883FE1}"/>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5" name="Footer Placeholder 4">
            <a:extLst>
              <a:ext uri="{FF2B5EF4-FFF2-40B4-BE49-F238E27FC236}">
                <a16:creationId xmlns:a16="http://schemas.microsoft.com/office/drawing/2014/main" id="{B962D719-A0DD-4903-9C88-677428CD9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7754E-407E-4517-BD46-1ACBC930DC1D}"/>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127892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CF66-3EBD-47D7-9021-A069D75BE6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22FF70-B67E-4427-86FD-B22D7C9C3B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C585C7-474F-4C2F-9136-407765B3EF40}"/>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5" name="Footer Placeholder 4">
            <a:extLst>
              <a:ext uri="{FF2B5EF4-FFF2-40B4-BE49-F238E27FC236}">
                <a16:creationId xmlns:a16="http://schemas.microsoft.com/office/drawing/2014/main" id="{00F0CAA6-DAE9-41BD-B464-5983EF4D5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B1519-C3FD-4E91-916D-38236B1F3D52}"/>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878848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C4FD-38DA-474A-A95A-AE0652C43C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A73A5-EBE8-45BA-9022-9DDE77F7EB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6A7D50-13C5-4A6B-95B8-EC101FD59F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B0888A-B5CD-4CCA-9621-02380B231F54}"/>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6" name="Footer Placeholder 5">
            <a:extLst>
              <a:ext uri="{FF2B5EF4-FFF2-40B4-BE49-F238E27FC236}">
                <a16:creationId xmlns:a16="http://schemas.microsoft.com/office/drawing/2014/main" id="{1E0EFEBC-5718-4F8C-B583-5937ECC1D1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04242-8C58-4D2D-BD2F-1740337D15EC}"/>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3073936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C566-7AAD-46CB-8FB4-D353A05550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9E195A-981C-4417-A486-2ED3232898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03354D-F2B9-4D52-A346-91C782D0AD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9B3017-E698-4049-A2F8-DBB86E39DA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DB7275-6F6D-416E-BDAD-D3E8BE5267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A82EDF-CE1A-4116-9FFA-299DE609178F}"/>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8" name="Footer Placeholder 7">
            <a:extLst>
              <a:ext uri="{FF2B5EF4-FFF2-40B4-BE49-F238E27FC236}">
                <a16:creationId xmlns:a16="http://schemas.microsoft.com/office/drawing/2014/main" id="{6C966BAA-5A75-45E5-9EDB-02CD532316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C56A26-7E9F-4C5C-B3D2-D1042180ADBB}"/>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414528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204E-BC65-4D5F-B275-6B859DFDFA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91821-86A1-49E4-A1EE-8E63B1DF678E}"/>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4" name="Footer Placeholder 3">
            <a:extLst>
              <a:ext uri="{FF2B5EF4-FFF2-40B4-BE49-F238E27FC236}">
                <a16:creationId xmlns:a16="http://schemas.microsoft.com/office/drawing/2014/main" id="{CEF89719-D0E2-47C8-9BB8-DED047B57B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0E193C-0263-46D8-83C0-7CEA82E30D0D}"/>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3527332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82165-BB3D-4F45-A2EE-6BE060A2A5FB}"/>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3" name="Footer Placeholder 2">
            <a:extLst>
              <a:ext uri="{FF2B5EF4-FFF2-40B4-BE49-F238E27FC236}">
                <a16:creationId xmlns:a16="http://schemas.microsoft.com/office/drawing/2014/main" id="{84263DDC-7FB6-4069-A52A-5504DD6535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C633FC-E938-47E4-90A3-E4534FD38F5D}"/>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392498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E43D-1831-402D-ADE7-20BEAF0B6C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FB3F9F-2B09-4A45-A68E-19FF99D0A3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7897EE-31E6-4FE7-A508-AE32A0C0D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1159B8-7FD6-4F12-BAD5-C967C1A550D7}"/>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6" name="Footer Placeholder 5">
            <a:extLst>
              <a:ext uri="{FF2B5EF4-FFF2-40B4-BE49-F238E27FC236}">
                <a16:creationId xmlns:a16="http://schemas.microsoft.com/office/drawing/2014/main" id="{97DE4F71-ACC2-43D0-BD81-600C31033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2CAC6A-1BE0-44A3-B1F8-E900F8698E0E}"/>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259056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137A-8B4A-4D50-877C-558E84D8B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1EC643-A9AD-4A77-A2E8-CA835596D4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3DE196-19AA-43BF-82A2-2E380F533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1A270-5F7B-4A65-A1EC-8D8B5E1AE99D}"/>
              </a:ext>
            </a:extLst>
          </p:cNvPr>
          <p:cNvSpPr>
            <a:spLocks noGrp="1"/>
          </p:cNvSpPr>
          <p:nvPr>
            <p:ph type="dt" sz="half" idx="10"/>
          </p:nvPr>
        </p:nvSpPr>
        <p:spPr/>
        <p:txBody>
          <a:bodyPr/>
          <a:lstStyle/>
          <a:p>
            <a:fld id="{4006F649-74ED-4326-AF9E-69A2447DCF02}" type="datetimeFigureOut">
              <a:rPr lang="en-US" smtClean="0"/>
              <a:t>4/30/2019</a:t>
            </a:fld>
            <a:endParaRPr lang="en-US"/>
          </a:p>
        </p:txBody>
      </p:sp>
      <p:sp>
        <p:nvSpPr>
          <p:cNvPr id="6" name="Footer Placeholder 5">
            <a:extLst>
              <a:ext uri="{FF2B5EF4-FFF2-40B4-BE49-F238E27FC236}">
                <a16:creationId xmlns:a16="http://schemas.microsoft.com/office/drawing/2014/main" id="{C644C9EE-F7E9-4EE0-89E0-7678AE612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52C157-495F-4137-8835-C9BC1E2CA0F6}"/>
              </a:ext>
            </a:extLst>
          </p:cNvPr>
          <p:cNvSpPr>
            <a:spLocks noGrp="1"/>
          </p:cNvSpPr>
          <p:nvPr>
            <p:ph type="sldNum" sz="quarter" idx="12"/>
          </p:nvPr>
        </p:nvSpPr>
        <p:spPr/>
        <p:txBody>
          <a:bodyPr/>
          <a:lstStyle/>
          <a:p>
            <a:fld id="{D971CFF6-16CB-4388-9FA5-88A93CDE0294}" type="slidenum">
              <a:rPr lang="en-US" smtClean="0"/>
              <a:t>‹#›</a:t>
            </a:fld>
            <a:endParaRPr lang="en-US"/>
          </a:p>
        </p:txBody>
      </p:sp>
    </p:spTree>
    <p:extLst>
      <p:ext uri="{BB962C8B-B14F-4D97-AF65-F5344CB8AC3E}">
        <p14:creationId xmlns:p14="http://schemas.microsoft.com/office/powerpoint/2010/main" val="2328571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F3BC80-492A-4DDF-8A47-6C94448A2B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DE9B65-AB8F-476B-AF5E-6495B6D8C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6A901-B0BB-4E46-B707-32FD74B6CE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6F649-74ED-4326-AF9E-69A2447DCF02}" type="datetimeFigureOut">
              <a:rPr lang="en-US" smtClean="0"/>
              <a:t>4/30/2019</a:t>
            </a:fld>
            <a:endParaRPr lang="en-US"/>
          </a:p>
        </p:txBody>
      </p:sp>
      <p:sp>
        <p:nvSpPr>
          <p:cNvPr id="5" name="Footer Placeholder 4">
            <a:extLst>
              <a:ext uri="{FF2B5EF4-FFF2-40B4-BE49-F238E27FC236}">
                <a16:creationId xmlns:a16="http://schemas.microsoft.com/office/drawing/2014/main" id="{37107AFA-58F7-4BC4-9F5D-B23ECE0767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564CD1-802A-4DB9-A181-0B95BAA7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1CFF6-16CB-4388-9FA5-88A93CDE0294}" type="slidenum">
              <a:rPr lang="en-US" smtClean="0"/>
              <a:t>‹#›</a:t>
            </a:fld>
            <a:endParaRPr lang="en-US"/>
          </a:p>
        </p:txBody>
      </p:sp>
    </p:spTree>
    <p:extLst>
      <p:ext uri="{BB962C8B-B14F-4D97-AF65-F5344CB8AC3E}">
        <p14:creationId xmlns:p14="http://schemas.microsoft.com/office/powerpoint/2010/main" val="2423905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i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terra.nasa.gov/" TargetMode="External"/><Relationship Id="rId4" Type="http://schemas.openxmlformats.org/officeDocument/2006/relationships/image" Target="../media/image10.tiff"/><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D3A5-C85C-4B49-9EE0-E5F439AD34D6}"/>
              </a:ext>
            </a:extLst>
          </p:cNvPr>
          <p:cNvSpPr>
            <a:spLocks noGrp="1"/>
          </p:cNvSpPr>
          <p:nvPr>
            <p:ph type="ctrTitle"/>
          </p:nvPr>
        </p:nvSpPr>
        <p:spPr/>
        <p:txBody>
          <a:bodyPr/>
          <a:lstStyle/>
          <a:p>
            <a:r>
              <a:rPr lang="en-US" dirty="0"/>
              <a:t>Whitney’s Committee Meeting</a:t>
            </a:r>
          </a:p>
        </p:txBody>
      </p:sp>
      <p:sp>
        <p:nvSpPr>
          <p:cNvPr id="3" name="Subtitle 2">
            <a:extLst>
              <a:ext uri="{FF2B5EF4-FFF2-40B4-BE49-F238E27FC236}">
                <a16:creationId xmlns:a16="http://schemas.microsoft.com/office/drawing/2014/main" id="{D95FDF40-3BAA-45C2-95A3-423D5D24CC5F}"/>
              </a:ext>
            </a:extLst>
          </p:cNvPr>
          <p:cNvSpPr>
            <a:spLocks noGrp="1"/>
          </p:cNvSpPr>
          <p:nvPr>
            <p:ph type="subTitle" idx="1"/>
          </p:nvPr>
        </p:nvSpPr>
        <p:spPr/>
        <p:txBody>
          <a:bodyPr/>
          <a:lstStyle/>
          <a:p>
            <a:r>
              <a:rPr lang="en-US" dirty="0"/>
              <a:t>April 19, 2019</a:t>
            </a:r>
          </a:p>
        </p:txBody>
      </p:sp>
    </p:spTree>
    <p:extLst>
      <p:ext uri="{BB962C8B-B14F-4D97-AF65-F5344CB8AC3E}">
        <p14:creationId xmlns:p14="http://schemas.microsoft.com/office/powerpoint/2010/main" val="181405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74F5-C8FA-4E2C-B7B8-AB1C1F09746B}"/>
              </a:ext>
            </a:extLst>
          </p:cNvPr>
          <p:cNvSpPr>
            <a:spLocks noGrp="1"/>
          </p:cNvSpPr>
          <p:nvPr>
            <p:ph type="title"/>
          </p:nvPr>
        </p:nvSpPr>
        <p:spPr/>
        <p:txBody>
          <a:bodyPr/>
          <a:lstStyle/>
          <a:p>
            <a:r>
              <a:rPr lang="en-US" dirty="0"/>
              <a:t>Ecological Forecasting</a:t>
            </a:r>
          </a:p>
        </p:txBody>
      </p:sp>
      <p:sp>
        <p:nvSpPr>
          <p:cNvPr id="3" name="Content Placeholder 2">
            <a:extLst>
              <a:ext uri="{FF2B5EF4-FFF2-40B4-BE49-F238E27FC236}">
                <a16:creationId xmlns:a16="http://schemas.microsoft.com/office/drawing/2014/main" id="{5E6ACF96-9220-42C5-AA21-1FC5AA3C0E30}"/>
              </a:ext>
            </a:extLst>
          </p:cNvPr>
          <p:cNvSpPr>
            <a:spLocks noGrp="1"/>
          </p:cNvSpPr>
          <p:nvPr>
            <p:ph idx="1"/>
          </p:nvPr>
        </p:nvSpPr>
        <p:spPr/>
        <p:txBody>
          <a:bodyPr/>
          <a:lstStyle/>
          <a:p>
            <a:pPr lvl="1"/>
            <a:r>
              <a:rPr lang="en-US" sz="2800" dirty="0"/>
              <a:t>…is still developing! </a:t>
            </a:r>
          </a:p>
          <a:p>
            <a:pPr lvl="1"/>
            <a:r>
              <a:rPr lang="en-US" sz="2800" dirty="0"/>
              <a:t>Therefore, what approach/model to use?</a:t>
            </a:r>
          </a:p>
          <a:p>
            <a:pPr lvl="1"/>
            <a:r>
              <a:rPr lang="en-US" sz="2800" dirty="0"/>
              <a:t>Current ecological forecasts use either </a:t>
            </a:r>
            <a:r>
              <a:rPr lang="en-US" sz="2800" b="1" dirty="0"/>
              <a:t>empirical</a:t>
            </a:r>
            <a:r>
              <a:rPr lang="en-US" sz="2800" dirty="0"/>
              <a:t> or </a:t>
            </a:r>
            <a:r>
              <a:rPr lang="en-US" sz="2800" b="1" dirty="0"/>
              <a:t>process-based models</a:t>
            </a:r>
            <a:endParaRPr lang="en-US" sz="2800" dirty="0"/>
          </a:p>
          <a:p>
            <a:pPr lvl="2"/>
            <a:r>
              <a:rPr lang="en-US" sz="2400" dirty="0"/>
              <a:t>Literature review, n = 17</a:t>
            </a:r>
          </a:p>
          <a:p>
            <a:pPr lvl="3"/>
            <a:r>
              <a:rPr lang="en-US" sz="2000" dirty="0"/>
              <a:t>65% empirical</a:t>
            </a:r>
          </a:p>
          <a:p>
            <a:pPr lvl="3"/>
            <a:r>
              <a:rPr lang="en-US" sz="2000" dirty="0"/>
              <a:t>35% process-based</a:t>
            </a:r>
          </a:p>
          <a:p>
            <a:pPr lvl="1"/>
            <a:r>
              <a:rPr lang="en-US" sz="2800" dirty="0"/>
              <a:t>Also support for using an ensemble of models, which has been used in other fields using forecasting</a:t>
            </a:r>
          </a:p>
          <a:p>
            <a:pPr lvl="3"/>
            <a:endParaRPr lang="en-US" dirty="0"/>
          </a:p>
          <a:p>
            <a:endParaRPr lang="en-US" dirty="0"/>
          </a:p>
        </p:txBody>
      </p:sp>
    </p:spTree>
    <p:extLst>
      <p:ext uri="{BB962C8B-B14F-4D97-AF65-F5344CB8AC3E}">
        <p14:creationId xmlns:p14="http://schemas.microsoft.com/office/powerpoint/2010/main" val="202699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59D8A839-18D2-4B30-B9E4-2F644E939D1D}"/>
              </a:ext>
            </a:extLst>
          </p:cNvPr>
          <p:cNvGrpSpPr/>
          <p:nvPr/>
        </p:nvGrpSpPr>
        <p:grpSpPr>
          <a:xfrm>
            <a:off x="787502" y="1436251"/>
            <a:ext cx="10616995" cy="5239752"/>
            <a:chOff x="1018311" y="1429690"/>
            <a:chExt cx="10616995" cy="5239752"/>
          </a:xfrm>
        </p:grpSpPr>
        <p:grpSp>
          <p:nvGrpSpPr>
            <p:cNvPr id="34" name="Group 33">
              <a:extLst>
                <a:ext uri="{FF2B5EF4-FFF2-40B4-BE49-F238E27FC236}">
                  <a16:creationId xmlns:a16="http://schemas.microsoft.com/office/drawing/2014/main" id="{CB13ACD4-6643-4519-A1F0-A1E8EB132671}"/>
                </a:ext>
              </a:extLst>
            </p:cNvPr>
            <p:cNvGrpSpPr/>
            <p:nvPr/>
          </p:nvGrpSpPr>
          <p:grpSpPr>
            <a:xfrm>
              <a:off x="1018311" y="3361861"/>
              <a:ext cx="2064488" cy="1127051"/>
              <a:chOff x="838200" y="1775637"/>
              <a:chExt cx="2064488" cy="1127051"/>
            </a:xfrm>
          </p:grpSpPr>
          <p:sp>
            <p:nvSpPr>
              <p:cNvPr id="35" name="Rectangle: Rounded Corners 34">
                <a:extLst>
                  <a:ext uri="{FF2B5EF4-FFF2-40B4-BE49-F238E27FC236}">
                    <a16:creationId xmlns:a16="http://schemas.microsoft.com/office/drawing/2014/main" id="{80FF40CA-00EB-4F7E-8130-5CFA98D693BB}"/>
                  </a:ext>
                </a:extLst>
              </p:cNvPr>
              <p:cNvSpPr/>
              <p:nvPr/>
            </p:nvSpPr>
            <p:spPr>
              <a:xfrm>
                <a:off x="838200" y="1775637"/>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5A2DA82-9ADB-4136-8DDC-DA8930013B52}"/>
                  </a:ext>
                </a:extLst>
              </p:cNvPr>
              <p:cNvSpPr txBox="1"/>
              <p:nvPr/>
            </p:nvSpPr>
            <p:spPr>
              <a:xfrm>
                <a:off x="914400" y="1825470"/>
                <a:ext cx="1818167" cy="1077218"/>
              </a:xfrm>
              <a:prstGeom prst="rect">
                <a:avLst/>
              </a:prstGeom>
              <a:noFill/>
            </p:spPr>
            <p:txBody>
              <a:bodyPr wrap="square" rtlCol="0">
                <a:spAutoFit/>
              </a:bodyPr>
              <a:lstStyle/>
              <a:p>
                <a:pPr algn="ctr"/>
                <a:r>
                  <a:rPr lang="en-US" sz="3200" dirty="0"/>
                  <a:t>Historical data</a:t>
                </a:r>
              </a:p>
            </p:txBody>
          </p:sp>
        </p:grpSp>
        <p:sp>
          <p:nvSpPr>
            <p:cNvPr id="37" name="Arrow: Right 36">
              <a:extLst>
                <a:ext uri="{FF2B5EF4-FFF2-40B4-BE49-F238E27FC236}">
                  <a16:creationId xmlns:a16="http://schemas.microsoft.com/office/drawing/2014/main" id="{F7A90AD1-9C37-49DF-BEB4-C507F6E8A3D7}"/>
                </a:ext>
              </a:extLst>
            </p:cNvPr>
            <p:cNvSpPr/>
            <p:nvPr/>
          </p:nvSpPr>
          <p:spPr>
            <a:xfrm>
              <a:off x="3258678" y="3553310"/>
              <a:ext cx="1275021" cy="57616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F4B67E9B-6090-4FB0-944C-FB975D84ED9D}"/>
                </a:ext>
              </a:extLst>
            </p:cNvPr>
            <p:cNvGrpSpPr/>
            <p:nvPr/>
          </p:nvGrpSpPr>
          <p:grpSpPr>
            <a:xfrm>
              <a:off x="4709579" y="3411694"/>
              <a:ext cx="2064488" cy="1127051"/>
              <a:chOff x="4603897" y="1729777"/>
              <a:chExt cx="2064488" cy="1127051"/>
            </a:xfrm>
          </p:grpSpPr>
          <p:sp>
            <p:nvSpPr>
              <p:cNvPr id="39" name="Rectangle: Rounded Corners 38">
                <a:extLst>
                  <a:ext uri="{FF2B5EF4-FFF2-40B4-BE49-F238E27FC236}">
                    <a16:creationId xmlns:a16="http://schemas.microsoft.com/office/drawing/2014/main" id="{14027E4D-979D-4AD2-901C-2E8A8DC6F96D}"/>
                  </a:ext>
                </a:extLst>
              </p:cNvPr>
              <p:cNvSpPr/>
              <p:nvPr/>
            </p:nvSpPr>
            <p:spPr>
              <a:xfrm>
                <a:off x="4603897" y="1729777"/>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A19B851-86FC-4C55-8E29-B0471CF5D3A7}"/>
                  </a:ext>
                </a:extLst>
              </p:cNvPr>
              <p:cNvSpPr txBox="1"/>
              <p:nvPr/>
            </p:nvSpPr>
            <p:spPr>
              <a:xfrm>
                <a:off x="4769315" y="1946173"/>
                <a:ext cx="1699437" cy="584775"/>
              </a:xfrm>
              <a:prstGeom prst="rect">
                <a:avLst/>
              </a:prstGeom>
              <a:noFill/>
            </p:spPr>
            <p:txBody>
              <a:bodyPr wrap="square" rtlCol="0">
                <a:spAutoFit/>
              </a:bodyPr>
              <a:lstStyle/>
              <a:p>
                <a:pPr algn="ctr"/>
                <a:r>
                  <a:rPr lang="en-US" sz="3200" dirty="0"/>
                  <a:t>Model</a:t>
                </a:r>
              </a:p>
            </p:txBody>
          </p:sp>
        </p:grpSp>
        <p:sp>
          <p:nvSpPr>
            <p:cNvPr id="41" name="Arrow: Right 40">
              <a:extLst>
                <a:ext uri="{FF2B5EF4-FFF2-40B4-BE49-F238E27FC236}">
                  <a16:creationId xmlns:a16="http://schemas.microsoft.com/office/drawing/2014/main" id="{44B62C85-6979-47AB-B3F2-ED9C3AC2325D}"/>
                </a:ext>
              </a:extLst>
            </p:cNvPr>
            <p:cNvSpPr/>
            <p:nvPr/>
          </p:nvSpPr>
          <p:spPr>
            <a:xfrm rot="20331790">
              <a:off x="6804052" y="2823682"/>
              <a:ext cx="2125176" cy="57616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0AFA42C0-C857-472F-861D-2D30FBE75543}"/>
                </a:ext>
              </a:extLst>
            </p:cNvPr>
            <p:cNvGrpSpPr/>
            <p:nvPr/>
          </p:nvGrpSpPr>
          <p:grpSpPr>
            <a:xfrm>
              <a:off x="4681227" y="5542391"/>
              <a:ext cx="2064488" cy="1127051"/>
              <a:chOff x="4764006" y="4902311"/>
              <a:chExt cx="2064488" cy="1127051"/>
            </a:xfrm>
          </p:grpSpPr>
          <p:sp>
            <p:nvSpPr>
              <p:cNvPr id="43" name="Rectangle: Rounded Corners 42">
                <a:extLst>
                  <a:ext uri="{FF2B5EF4-FFF2-40B4-BE49-F238E27FC236}">
                    <a16:creationId xmlns:a16="http://schemas.microsoft.com/office/drawing/2014/main" id="{03604B22-9073-4374-8C25-8273E4953CEA}"/>
                  </a:ext>
                </a:extLst>
              </p:cNvPr>
              <p:cNvSpPr/>
              <p:nvPr/>
            </p:nvSpPr>
            <p:spPr>
              <a:xfrm>
                <a:off x="4764006" y="4902311"/>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A1C2F4B-D7F1-4A96-A32E-0315D92C1B49}"/>
                  </a:ext>
                </a:extLst>
              </p:cNvPr>
              <p:cNvSpPr txBox="1"/>
              <p:nvPr/>
            </p:nvSpPr>
            <p:spPr>
              <a:xfrm>
                <a:off x="4792358" y="4988784"/>
                <a:ext cx="1911204" cy="954107"/>
              </a:xfrm>
              <a:prstGeom prst="rect">
                <a:avLst/>
              </a:prstGeom>
              <a:noFill/>
            </p:spPr>
            <p:txBody>
              <a:bodyPr wrap="square" rtlCol="0">
                <a:spAutoFit/>
              </a:bodyPr>
              <a:lstStyle/>
              <a:p>
                <a:pPr algn="ctr"/>
                <a:r>
                  <a:rPr lang="en-US" sz="2800" dirty="0"/>
                  <a:t>Calibration of model</a:t>
                </a:r>
              </a:p>
            </p:txBody>
          </p:sp>
        </p:grpSp>
        <p:sp>
          <p:nvSpPr>
            <p:cNvPr id="45" name="Arrow: Right 44">
              <a:extLst>
                <a:ext uri="{FF2B5EF4-FFF2-40B4-BE49-F238E27FC236}">
                  <a16:creationId xmlns:a16="http://schemas.microsoft.com/office/drawing/2014/main" id="{FF994384-81A7-4DD8-AB7A-3F8B007E3F84}"/>
                </a:ext>
              </a:extLst>
            </p:cNvPr>
            <p:cNvSpPr/>
            <p:nvPr/>
          </p:nvSpPr>
          <p:spPr>
            <a:xfrm rot="996865">
              <a:off x="6837886" y="4347318"/>
              <a:ext cx="1275021" cy="57616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Curved Up 45">
              <a:extLst>
                <a:ext uri="{FF2B5EF4-FFF2-40B4-BE49-F238E27FC236}">
                  <a16:creationId xmlns:a16="http://schemas.microsoft.com/office/drawing/2014/main" id="{0BA9D8BA-D031-4FD1-9A63-47D0D2EB5E6D}"/>
                </a:ext>
              </a:extLst>
            </p:cNvPr>
            <p:cNvSpPr/>
            <p:nvPr/>
          </p:nvSpPr>
          <p:spPr>
            <a:xfrm>
              <a:off x="5150831" y="4678401"/>
              <a:ext cx="1125280" cy="705080"/>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a:extLst>
                <a:ext uri="{FF2B5EF4-FFF2-40B4-BE49-F238E27FC236}">
                  <a16:creationId xmlns:a16="http://schemas.microsoft.com/office/drawing/2014/main" id="{32A0FAEE-105E-44B2-9350-58C1DB20CDB0}"/>
                </a:ext>
              </a:extLst>
            </p:cNvPr>
            <p:cNvGrpSpPr/>
            <p:nvPr/>
          </p:nvGrpSpPr>
          <p:grpSpPr>
            <a:xfrm>
              <a:off x="8316179" y="4550215"/>
              <a:ext cx="2212068" cy="1127051"/>
              <a:chOff x="8644022" y="1833376"/>
              <a:chExt cx="2212068" cy="1127051"/>
            </a:xfrm>
          </p:grpSpPr>
          <p:sp>
            <p:nvSpPr>
              <p:cNvPr id="48" name="Rectangle: Rounded Corners 47">
                <a:extLst>
                  <a:ext uri="{FF2B5EF4-FFF2-40B4-BE49-F238E27FC236}">
                    <a16:creationId xmlns:a16="http://schemas.microsoft.com/office/drawing/2014/main" id="{6AD71DE0-A372-4B8E-8431-855D029CF9B7}"/>
                  </a:ext>
                </a:extLst>
              </p:cNvPr>
              <p:cNvSpPr/>
              <p:nvPr/>
            </p:nvSpPr>
            <p:spPr>
              <a:xfrm>
                <a:off x="8717813" y="1833376"/>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11A7C1F-B1E7-4BF2-BB72-08EDD98F4ED7}"/>
                  </a:ext>
                </a:extLst>
              </p:cNvPr>
              <p:cNvSpPr txBox="1"/>
              <p:nvPr/>
            </p:nvSpPr>
            <p:spPr>
              <a:xfrm>
                <a:off x="8644022" y="1967086"/>
                <a:ext cx="2212068" cy="830997"/>
              </a:xfrm>
              <a:prstGeom prst="rect">
                <a:avLst/>
              </a:prstGeom>
              <a:noFill/>
            </p:spPr>
            <p:txBody>
              <a:bodyPr wrap="square" rtlCol="0">
                <a:spAutoFit/>
              </a:bodyPr>
              <a:lstStyle/>
              <a:p>
                <a:pPr algn="ctr"/>
                <a:r>
                  <a:rPr lang="en-US" sz="2400" dirty="0"/>
                  <a:t>Hindcast of past conditions</a:t>
                </a:r>
              </a:p>
            </p:txBody>
          </p:sp>
        </p:grpSp>
        <p:sp>
          <p:nvSpPr>
            <p:cNvPr id="50" name="Arrow: Right 49">
              <a:extLst>
                <a:ext uri="{FF2B5EF4-FFF2-40B4-BE49-F238E27FC236}">
                  <a16:creationId xmlns:a16="http://schemas.microsoft.com/office/drawing/2014/main" id="{26857246-3384-4428-A68D-E533EB7ADA3C}"/>
                </a:ext>
              </a:extLst>
            </p:cNvPr>
            <p:cNvSpPr/>
            <p:nvPr/>
          </p:nvSpPr>
          <p:spPr>
            <a:xfrm rot="9545913">
              <a:off x="6944146" y="5610589"/>
              <a:ext cx="1275021" cy="361663"/>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37EC0D7-EE96-4129-978C-A9CFBAAFF150}"/>
                </a:ext>
              </a:extLst>
            </p:cNvPr>
            <p:cNvGrpSpPr/>
            <p:nvPr/>
          </p:nvGrpSpPr>
          <p:grpSpPr>
            <a:xfrm>
              <a:off x="9011257" y="1542882"/>
              <a:ext cx="2624049" cy="1385428"/>
              <a:chOff x="8644023" y="1833376"/>
              <a:chExt cx="2212068" cy="1127051"/>
            </a:xfrm>
          </p:grpSpPr>
          <p:sp>
            <p:nvSpPr>
              <p:cNvPr id="52" name="Rectangle: Rounded Corners 51">
                <a:extLst>
                  <a:ext uri="{FF2B5EF4-FFF2-40B4-BE49-F238E27FC236}">
                    <a16:creationId xmlns:a16="http://schemas.microsoft.com/office/drawing/2014/main" id="{B86280CC-178D-491D-B26D-C9848C5F0BB6}"/>
                  </a:ext>
                </a:extLst>
              </p:cNvPr>
              <p:cNvSpPr/>
              <p:nvPr/>
            </p:nvSpPr>
            <p:spPr>
              <a:xfrm>
                <a:off x="8717813" y="1833376"/>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E386619-E419-4C6C-8906-720F7FD9B02E}"/>
                  </a:ext>
                </a:extLst>
              </p:cNvPr>
              <p:cNvSpPr txBox="1"/>
              <p:nvPr/>
            </p:nvSpPr>
            <p:spPr>
              <a:xfrm>
                <a:off x="8644023" y="2053382"/>
                <a:ext cx="2212068" cy="625943"/>
              </a:xfrm>
              <a:prstGeom prst="rect">
                <a:avLst/>
              </a:prstGeom>
              <a:noFill/>
            </p:spPr>
            <p:txBody>
              <a:bodyPr wrap="square" rtlCol="0">
                <a:spAutoFit/>
              </a:bodyPr>
              <a:lstStyle/>
              <a:p>
                <a:pPr algn="ctr"/>
                <a:r>
                  <a:rPr lang="en-US" sz="4400" dirty="0"/>
                  <a:t>Forecast</a:t>
                </a:r>
              </a:p>
            </p:txBody>
          </p:sp>
        </p:grpSp>
        <p:grpSp>
          <p:nvGrpSpPr>
            <p:cNvPr id="54" name="Group 53">
              <a:extLst>
                <a:ext uri="{FF2B5EF4-FFF2-40B4-BE49-F238E27FC236}">
                  <a16:creationId xmlns:a16="http://schemas.microsoft.com/office/drawing/2014/main" id="{ACE050F0-692F-4F7F-B30A-4109F0867998}"/>
                </a:ext>
              </a:extLst>
            </p:cNvPr>
            <p:cNvGrpSpPr/>
            <p:nvPr/>
          </p:nvGrpSpPr>
          <p:grpSpPr>
            <a:xfrm>
              <a:off x="4602558" y="1429690"/>
              <a:ext cx="2346619" cy="1127051"/>
              <a:chOff x="4602558" y="1326820"/>
              <a:chExt cx="2346619" cy="1127051"/>
            </a:xfrm>
          </p:grpSpPr>
          <p:sp>
            <p:nvSpPr>
              <p:cNvPr id="55" name="Rectangle: Rounded Corners 54">
                <a:extLst>
                  <a:ext uri="{FF2B5EF4-FFF2-40B4-BE49-F238E27FC236}">
                    <a16:creationId xmlns:a16="http://schemas.microsoft.com/office/drawing/2014/main" id="{5B46FB55-CE63-44FF-B142-C40B6D00016F}"/>
                  </a:ext>
                </a:extLst>
              </p:cNvPr>
              <p:cNvSpPr/>
              <p:nvPr/>
            </p:nvSpPr>
            <p:spPr>
              <a:xfrm>
                <a:off x="4743624" y="1326820"/>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A944B8A-0481-4D1F-9CFC-72F31235C92F}"/>
                  </a:ext>
                </a:extLst>
              </p:cNvPr>
              <p:cNvSpPr txBox="1"/>
              <p:nvPr/>
            </p:nvSpPr>
            <p:spPr>
              <a:xfrm>
                <a:off x="4602558" y="1407348"/>
                <a:ext cx="2346619" cy="954107"/>
              </a:xfrm>
              <a:prstGeom prst="rect">
                <a:avLst/>
              </a:prstGeom>
              <a:noFill/>
            </p:spPr>
            <p:txBody>
              <a:bodyPr wrap="square" rtlCol="0">
                <a:spAutoFit/>
              </a:bodyPr>
              <a:lstStyle/>
              <a:p>
                <a:pPr algn="ctr"/>
                <a:r>
                  <a:rPr lang="en-US" sz="2800" dirty="0"/>
                  <a:t>Future driver data</a:t>
                </a:r>
              </a:p>
            </p:txBody>
          </p:sp>
        </p:grpSp>
        <p:sp>
          <p:nvSpPr>
            <p:cNvPr id="57" name="Arrow: Right 56">
              <a:extLst>
                <a:ext uri="{FF2B5EF4-FFF2-40B4-BE49-F238E27FC236}">
                  <a16:creationId xmlns:a16="http://schemas.microsoft.com/office/drawing/2014/main" id="{38135A27-D928-4F5A-AA50-D7C0191FD6AB}"/>
                </a:ext>
              </a:extLst>
            </p:cNvPr>
            <p:cNvSpPr/>
            <p:nvPr/>
          </p:nvSpPr>
          <p:spPr>
            <a:xfrm rot="5400000">
              <a:off x="5362024" y="2785511"/>
              <a:ext cx="751672" cy="43434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45977E9-0564-4F5C-AC70-36729B534881}"/>
              </a:ext>
            </a:extLst>
          </p:cNvPr>
          <p:cNvSpPr>
            <a:spLocks noGrp="1"/>
          </p:cNvSpPr>
          <p:nvPr>
            <p:ph type="title"/>
          </p:nvPr>
        </p:nvSpPr>
        <p:spPr>
          <a:xfrm>
            <a:off x="0" y="11655"/>
            <a:ext cx="12192000" cy="1325563"/>
          </a:xfrm>
        </p:spPr>
        <p:txBody>
          <a:bodyPr>
            <a:normAutofit/>
          </a:bodyPr>
          <a:lstStyle/>
          <a:p>
            <a:r>
              <a:rPr lang="en-US" sz="3600" dirty="0"/>
              <a:t>Chapter 1: </a:t>
            </a:r>
            <a:r>
              <a:rPr lang="en-US" sz="3600" i="1" dirty="0"/>
              <a:t>Developing near-term forecasts of phytoplankton in a drinking water reservoir</a:t>
            </a:r>
            <a:endParaRPr lang="en-US" sz="3600" dirty="0"/>
          </a:p>
        </p:txBody>
      </p:sp>
      <p:sp>
        <p:nvSpPr>
          <p:cNvPr id="29" name="TextBox 28">
            <a:extLst>
              <a:ext uri="{FF2B5EF4-FFF2-40B4-BE49-F238E27FC236}">
                <a16:creationId xmlns:a16="http://schemas.microsoft.com/office/drawing/2014/main" id="{1FC6DE96-DB1E-4719-AEE0-633BF95C1511}"/>
              </a:ext>
            </a:extLst>
          </p:cNvPr>
          <p:cNvSpPr txBox="1"/>
          <p:nvPr/>
        </p:nvSpPr>
        <p:spPr>
          <a:xfrm>
            <a:off x="851266" y="2346512"/>
            <a:ext cx="10447929" cy="1508105"/>
          </a:xfrm>
          <a:prstGeom prst="rect">
            <a:avLst/>
          </a:prstGeom>
          <a:solidFill>
            <a:schemeClr val="bg1">
              <a:alpha val="86000"/>
            </a:schemeClr>
          </a:solidFill>
        </p:spPr>
        <p:txBody>
          <a:bodyPr wrap="square" rtlCol="0">
            <a:spAutoFit/>
          </a:bodyPr>
          <a:lstStyle/>
          <a:p>
            <a:r>
              <a:rPr lang="en-US" sz="3200" b="1" dirty="0"/>
              <a:t>Question 1: How well can an empirical model and a process-based model hindcast observed phytoplankton dynamics?</a:t>
            </a:r>
          </a:p>
          <a:p>
            <a:endParaRPr lang="en-US" sz="2800" dirty="0"/>
          </a:p>
        </p:txBody>
      </p:sp>
      <p:sp>
        <p:nvSpPr>
          <p:cNvPr id="30" name="TextBox 29">
            <a:extLst>
              <a:ext uri="{FF2B5EF4-FFF2-40B4-BE49-F238E27FC236}">
                <a16:creationId xmlns:a16="http://schemas.microsoft.com/office/drawing/2014/main" id="{5410AAB1-6548-44AD-BB5D-0EA105510F8E}"/>
              </a:ext>
            </a:extLst>
          </p:cNvPr>
          <p:cNvSpPr txBox="1"/>
          <p:nvPr/>
        </p:nvSpPr>
        <p:spPr>
          <a:xfrm>
            <a:off x="544404" y="2905379"/>
            <a:ext cx="11598442" cy="1508105"/>
          </a:xfrm>
          <a:prstGeom prst="rect">
            <a:avLst/>
          </a:prstGeom>
          <a:solidFill>
            <a:schemeClr val="bg1">
              <a:alpha val="82000"/>
            </a:schemeClr>
          </a:solidFill>
        </p:spPr>
        <p:txBody>
          <a:bodyPr wrap="square" rtlCol="0" anchor="b">
            <a:spAutoFit/>
          </a:bodyPr>
          <a:lstStyle/>
          <a:p>
            <a:r>
              <a:rPr lang="en-US" sz="3200" b="1" dirty="0"/>
              <a:t>Question 2: How well can an empirical model and a process-based model forecast phytoplankton dynamics over a 16-day period?</a:t>
            </a:r>
          </a:p>
          <a:p>
            <a:endParaRPr lang="en-US" sz="2800" dirty="0"/>
          </a:p>
        </p:txBody>
      </p:sp>
      <p:sp>
        <p:nvSpPr>
          <p:cNvPr id="31" name="TextBox 30">
            <a:extLst>
              <a:ext uri="{FF2B5EF4-FFF2-40B4-BE49-F238E27FC236}">
                <a16:creationId xmlns:a16="http://schemas.microsoft.com/office/drawing/2014/main" id="{2AD5134E-765C-4687-95D0-1B27C9D710F1}"/>
              </a:ext>
            </a:extLst>
          </p:cNvPr>
          <p:cNvSpPr txBox="1"/>
          <p:nvPr/>
        </p:nvSpPr>
        <p:spPr>
          <a:xfrm>
            <a:off x="460105" y="2879355"/>
            <a:ext cx="11636449" cy="1508105"/>
          </a:xfrm>
          <a:prstGeom prst="rect">
            <a:avLst/>
          </a:prstGeom>
          <a:solidFill>
            <a:schemeClr val="bg1">
              <a:alpha val="75000"/>
            </a:schemeClr>
          </a:solidFill>
        </p:spPr>
        <p:txBody>
          <a:bodyPr wrap="square" rtlCol="0">
            <a:spAutoFit/>
          </a:bodyPr>
          <a:lstStyle/>
          <a:p>
            <a:r>
              <a:rPr lang="en-US" sz="3200" b="1" dirty="0"/>
              <a:t>Question 3: How does an ensemble model approach improve 16-day forecasts of phytoplankton over a single model approach?</a:t>
            </a:r>
          </a:p>
          <a:p>
            <a:endParaRPr lang="en-US" sz="2800" dirty="0"/>
          </a:p>
        </p:txBody>
      </p:sp>
      <p:sp>
        <p:nvSpPr>
          <p:cNvPr id="59" name="TextBox 58">
            <a:extLst>
              <a:ext uri="{FF2B5EF4-FFF2-40B4-BE49-F238E27FC236}">
                <a16:creationId xmlns:a16="http://schemas.microsoft.com/office/drawing/2014/main" id="{2E28AA2B-908D-4C50-8E85-B58C45651F24}"/>
              </a:ext>
            </a:extLst>
          </p:cNvPr>
          <p:cNvSpPr txBox="1"/>
          <p:nvPr/>
        </p:nvSpPr>
        <p:spPr>
          <a:xfrm>
            <a:off x="8422918" y="4080442"/>
            <a:ext cx="1874520" cy="461665"/>
          </a:xfrm>
          <a:prstGeom prst="rect">
            <a:avLst/>
          </a:prstGeom>
          <a:noFill/>
        </p:spPr>
        <p:txBody>
          <a:bodyPr wrap="square" rtlCol="0">
            <a:spAutoFit/>
          </a:bodyPr>
          <a:lstStyle/>
          <a:p>
            <a:r>
              <a:rPr lang="en-US" sz="2400" b="1" dirty="0"/>
              <a:t>Question 1</a:t>
            </a:r>
          </a:p>
        </p:txBody>
      </p:sp>
      <p:sp>
        <p:nvSpPr>
          <p:cNvPr id="60" name="TextBox 59">
            <a:extLst>
              <a:ext uri="{FF2B5EF4-FFF2-40B4-BE49-F238E27FC236}">
                <a16:creationId xmlns:a16="http://schemas.microsoft.com/office/drawing/2014/main" id="{EA159CC3-DA62-4AD1-987C-C674E1A7687F}"/>
              </a:ext>
            </a:extLst>
          </p:cNvPr>
          <p:cNvSpPr txBox="1"/>
          <p:nvPr/>
        </p:nvSpPr>
        <p:spPr>
          <a:xfrm>
            <a:off x="9300222" y="1038333"/>
            <a:ext cx="2390045" cy="461665"/>
          </a:xfrm>
          <a:prstGeom prst="rect">
            <a:avLst/>
          </a:prstGeom>
          <a:noFill/>
        </p:spPr>
        <p:txBody>
          <a:bodyPr wrap="square" rtlCol="0">
            <a:spAutoFit/>
          </a:bodyPr>
          <a:lstStyle/>
          <a:p>
            <a:r>
              <a:rPr lang="en-US" sz="2400" b="1" dirty="0"/>
              <a:t>Question 2</a:t>
            </a:r>
          </a:p>
        </p:txBody>
      </p:sp>
      <p:sp>
        <p:nvSpPr>
          <p:cNvPr id="62" name="TextBox 61">
            <a:extLst>
              <a:ext uri="{FF2B5EF4-FFF2-40B4-BE49-F238E27FC236}">
                <a16:creationId xmlns:a16="http://schemas.microsoft.com/office/drawing/2014/main" id="{364BD2D6-F974-4FCE-A902-4487CE86493F}"/>
              </a:ext>
            </a:extLst>
          </p:cNvPr>
          <p:cNvSpPr txBox="1"/>
          <p:nvPr/>
        </p:nvSpPr>
        <p:spPr>
          <a:xfrm>
            <a:off x="9318747" y="693700"/>
            <a:ext cx="2019676" cy="461665"/>
          </a:xfrm>
          <a:prstGeom prst="rect">
            <a:avLst/>
          </a:prstGeom>
          <a:noFill/>
        </p:spPr>
        <p:txBody>
          <a:bodyPr wrap="square" rtlCol="0">
            <a:spAutoFit/>
          </a:bodyPr>
          <a:lstStyle/>
          <a:p>
            <a:r>
              <a:rPr lang="en-US" sz="2400" b="1" dirty="0"/>
              <a:t>Question 3</a:t>
            </a:r>
          </a:p>
        </p:txBody>
      </p:sp>
    </p:spTree>
    <p:extLst>
      <p:ext uri="{BB962C8B-B14F-4D97-AF65-F5344CB8AC3E}">
        <p14:creationId xmlns:p14="http://schemas.microsoft.com/office/powerpoint/2010/main" val="329138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59" grpId="0"/>
      <p:bldP spid="60" grpId="0"/>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625E-2E8C-4656-9CD2-2E8867D2B6D9}"/>
              </a:ext>
            </a:extLst>
          </p:cNvPr>
          <p:cNvSpPr>
            <a:spLocks noGrp="1"/>
          </p:cNvSpPr>
          <p:nvPr>
            <p:ph type="title"/>
          </p:nvPr>
        </p:nvSpPr>
        <p:spPr>
          <a:xfrm>
            <a:off x="666750" y="6825"/>
            <a:ext cx="10515600" cy="1325563"/>
          </a:xfrm>
        </p:spPr>
        <p:txBody>
          <a:bodyPr>
            <a:normAutofit/>
          </a:bodyPr>
          <a:lstStyle/>
          <a:p>
            <a:pPr lvl="1"/>
            <a:r>
              <a:rPr lang="en-US" sz="3200" dirty="0">
                <a:latin typeface="+mj-lt"/>
              </a:rPr>
              <a:t>Question 1: How well can an empirical model and a process-based model </a:t>
            </a:r>
            <a:r>
              <a:rPr lang="en-US" sz="3200" b="1" dirty="0">
                <a:latin typeface="+mj-lt"/>
              </a:rPr>
              <a:t>hindcast</a:t>
            </a:r>
            <a:r>
              <a:rPr lang="en-US" sz="3200" dirty="0">
                <a:latin typeface="+mj-lt"/>
              </a:rPr>
              <a:t> observed phytoplankton dynamics?</a:t>
            </a:r>
          </a:p>
        </p:txBody>
      </p:sp>
      <p:sp>
        <p:nvSpPr>
          <p:cNvPr id="3" name="Content Placeholder 2">
            <a:extLst>
              <a:ext uri="{FF2B5EF4-FFF2-40B4-BE49-F238E27FC236}">
                <a16:creationId xmlns:a16="http://schemas.microsoft.com/office/drawing/2014/main" id="{A9B838D8-74AC-4082-A12A-856CE1F4BD1C}"/>
              </a:ext>
            </a:extLst>
          </p:cNvPr>
          <p:cNvSpPr>
            <a:spLocks noGrp="1"/>
          </p:cNvSpPr>
          <p:nvPr>
            <p:ph idx="1"/>
          </p:nvPr>
        </p:nvSpPr>
        <p:spPr>
          <a:xfrm>
            <a:off x="21656" y="1826269"/>
            <a:ext cx="12170344" cy="4351338"/>
          </a:xfrm>
        </p:spPr>
        <p:txBody>
          <a:bodyPr>
            <a:normAutofit/>
          </a:bodyPr>
          <a:lstStyle/>
          <a:p>
            <a:r>
              <a:rPr lang="en-US" dirty="0"/>
              <a:t>ARIMA</a:t>
            </a:r>
            <a:endParaRPr lang="en-US" sz="2400" dirty="0"/>
          </a:p>
          <a:p>
            <a:pPr marL="0" indent="0">
              <a:buNone/>
            </a:pPr>
            <a:r>
              <a:rPr lang="en-US" dirty="0"/>
              <a:t>   </a:t>
            </a:r>
            <a:r>
              <a:rPr lang="en-US" dirty="0" err="1"/>
              <a:t>Chla</a:t>
            </a:r>
            <a:r>
              <a:rPr lang="en-US" baseline="-25000" dirty="0" err="1"/>
              <a:t>t</a:t>
            </a:r>
            <a:r>
              <a:rPr lang="en-US" dirty="0"/>
              <a:t> = Chla</a:t>
            </a:r>
            <a:r>
              <a:rPr lang="en-US" baseline="-25000" dirty="0"/>
              <a:t>t-1</a:t>
            </a:r>
            <a:r>
              <a:rPr lang="en-US" dirty="0"/>
              <a:t> – </a:t>
            </a:r>
            <a:r>
              <a:rPr lang="en-US" dirty="0" err="1"/>
              <a:t>Discharge</a:t>
            </a:r>
            <a:r>
              <a:rPr lang="en-US" baseline="-25000" dirty="0" err="1"/>
              <a:t>t</a:t>
            </a:r>
            <a:r>
              <a:rPr lang="en-US" dirty="0"/>
              <a:t> – </a:t>
            </a:r>
            <a:r>
              <a:rPr lang="en-US" dirty="0" err="1"/>
              <a:t>Shortwave</a:t>
            </a:r>
            <a:r>
              <a:rPr lang="en-US" baseline="-25000" dirty="0" err="1"/>
              <a:t>t</a:t>
            </a:r>
            <a:endParaRPr lang="en-US" dirty="0"/>
          </a:p>
          <a:p>
            <a:pPr lvl="1"/>
            <a:r>
              <a:rPr lang="en-US" dirty="0"/>
              <a:t>R</a:t>
            </a:r>
            <a:r>
              <a:rPr lang="en-US" baseline="30000" dirty="0"/>
              <a:t>2</a:t>
            </a:r>
            <a:r>
              <a:rPr lang="en-US" dirty="0"/>
              <a:t> =  0.49     </a:t>
            </a:r>
          </a:p>
          <a:p>
            <a:pPr lvl="1"/>
            <a:r>
              <a:rPr lang="en-US" dirty="0"/>
              <a:t>RMSE = 1.71 ug/L </a:t>
            </a:r>
          </a:p>
          <a:p>
            <a:r>
              <a:rPr lang="en-US" dirty="0"/>
              <a:t>GLM-AED</a:t>
            </a:r>
          </a:p>
          <a:p>
            <a:pPr lvl="1"/>
            <a:r>
              <a:rPr lang="en-US" dirty="0"/>
              <a:t>R</a:t>
            </a:r>
            <a:r>
              <a:rPr lang="en-US" baseline="30000" dirty="0"/>
              <a:t>2</a:t>
            </a:r>
            <a:r>
              <a:rPr lang="en-US" dirty="0"/>
              <a:t> = 0.05      </a:t>
            </a:r>
          </a:p>
          <a:p>
            <a:pPr lvl="1"/>
            <a:r>
              <a:rPr lang="en-US" dirty="0"/>
              <a:t>RMSE = 3.07 ug/L</a:t>
            </a:r>
          </a:p>
          <a:p>
            <a:pPr marL="0" indent="0">
              <a:buNone/>
            </a:pPr>
            <a:endParaRPr lang="en-US" sz="1600" dirty="0"/>
          </a:p>
          <a:p>
            <a:pPr marL="0" indent="0">
              <a:buNone/>
            </a:pPr>
            <a:endParaRPr lang="en-US" sz="1600" dirty="0"/>
          </a:p>
          <a:p>
            <a:endParaRPr lang="en-US" dirty="0"/>
          </a:p>
        </p:txBody>
      </p:sp>
      <p:pic>
        <p:nvPicPr>
          <p:cNvPr id="4" name="Picture 3">
            <a:extLst>
              <a:ext uri="{FF2B5EF4-FFF2-40B4-BE49-F238E27FC236}">
                <a16:creationId xmlns:a16="http://schemas.microsoft.com/office/drawing/2014/main" id="{8811458A-9D5F-4438-8746-D11CD7D1EE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46220" y="1332388"/>
            <a:ext cx="8124124" cy="5674494"/>
          </a:xfrm>
          <a:prstGeom prst="rect">
            <a:avLst/>
          </a:prstGeom>
          <a:noFill/>
        </p:spPr>
      </p:pic>
      <p:sp>
        <p:nvSpPr>
          <p:cNvPr id="5" name="TextBox 4">
            <a:extLst>
              <a:ext uri="{FF2B5EF4-FFF2-40B4-BE49-F238E27FC236}">
                <a16:creationId xmlns:a16="http://schemas.microsoft.com/office/drawing/2014/main" id="{0B7DCBD5-1D6A-42DF-A7BB-867CE0AB7106}"/>
              </a:ext>
            </a:extLst>
          </p:cNvPr>
          <p:cNvSpPr txBox="1"/>
          <p:nvPr/>
        </p:nvSpPr>
        <p:spPr>
          <a:xfrm>
            <a:off x="4271212" y="1183836"/>
            <a:ext cx="11670030" cy="461665"/>
          </a:xfrm>
          <a:prstGeom prst="rect">
            <a:avLst/>
          </a:prstGeom>
          <a:noFill/>
        </p:spPr>
        <p:txBody>
          <a:bodyPr wrap="square" rtlCol="0">
            <a:spAutoFit/>
          </a:bodyPr>
          <a:lstStyle/>
          <a:p>
            <a:endParaRPr lang="en-US" sz="2400" dirty="0"/>
          </a:p>
        </p:txBody>
      </p:sp>
    </p:spTree>
    <p:extLst>
      <p:ext uri="{BB962C8B-B14F-4D97-AF65-F5344CB8AC3E}">
        <p14:creationId xmlns:p14="http://schemas.microsoft.com/office/powerpoint/2010/main" val="330227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86B29-8C86-4B86-A4DC-57AAF4958454}"/>
              </a:ext>
            </a:extLst>
          </p:cNvPr>
          <p:cNvSpPr>
            <a:spLocks noGrp="1"/>
          </p:cNvSpPr>
          <p:nvPr>
            <p:ph type="title"/>
          </p:nvPr>
        </p:nvSpPr>
        <p:spPr>
          <a:xfrm>
            <a:off x="838200" y="1"/>
            <a:ext cx="10515600" cy="2114550"/>
          </a:xfrm>
        </p:spPr>
        <p:txBody>
          <a:bodyPr>
            <a:noAutofit/>
          </a:bodyPr>
          <a:lstStyle/>
          <a:p>
            <a:r>
              <a:rPr lang="en-US" sz="3600" dirty="0"/>
              <a:t>Question 2: How well can an empirical model and a process-based model </a:t>
            </a:r>
            <a:r>
              <a:rPr lang="en-US" sz="3600" b="1" dirty="0"/>
              <a:t>forecast</a:t>
            </a:r>
            <a:r>
              <a:rPr lang="en-US" sz="3600" dirty="0"/>
              <a:t> near-term phytoplankton dynamics over a 16-day period? </a:t>
            </a:r>
            <a:br>
              <a:rPr lang="en-US" sz="3600" dirty="0"/>
            </a:br>
            <a:endParaRPr lang="en-US" sz="3600" dirty="0"/>
          </a:p>
        </p:txBody>
      </p:sp>
      <p:grpSp>
        <p:nvGrpSpPr>
          <p:cNvPr id="4" name="Group 3">
            <a:extLst>
              <a:ext uri="{FF2B5EF4-FFF2-40B4-BE49-F238E27FC236}">
                <a16:creationId xmlns:a16="http://schemas.microsoft.com/office/drawing/2014/main" id="{C592B787-2D6B-48A3-B393-F16FEF863D55}"/>
              </a:ext>
            </a:extLst>
          </p:cNvPr>
          <p:cNvGrpSpPr/>
          <p:nvPr/>
        </p:nvGrpSpPr>
        <p:grpSpPr>
          <a:xfrm>
            <a:off x="6581632" y="1766980"/>
            <a:ext cx="5476240" cy="4887820"/>
            <a:chOff x="3556000" y="1801058"/>
            <a:chExt cx="4792949" cy="4707904"/>
          </a:xfrm>
        </p:grpSpPr>
        <p:pic>
          <p:nvPicPr>
            <p:cNvPr id="5" name="pasted-image.pdf">
              <a:extLst>
                <a:ext uri="{FF2B5EF4-FFF2-40B4-BE49-F238E27FC236}">
                  <a16:creationId xmlns:a16="http://schemas.microsoft.com/office/drawing/2014/main" id="{047EC95A-1670-4052-B012-A8C29CEAB698}"/>
                </a:ext>
              </a:extLst>
            </p:cNvPr>
            <p:cNvPicPr>
              <a:picLocks noChangeAspect="1"/>
            </p:cNvPicPr>
            <p:nvPr/>
          </p:nvPicPr>
          <p:blipFill rotWithShape="1">
            <a:blip r:embed="rId3">
              <a:extLst/>
            </a:blip>
            <a:srcRect l="49051"/>
            <a:stretch/>
          </p:blipFill>
          <p:spPr>
            <a:xfrm>
              <a:off x="3556000" y="1801058"/>
              <a:ext cx="4792949" cy="4707904"/>
            </a:xfrm>
            <a:prstGeom prst="rect">
              <a:avLst/>
            </a:prstGeom>
            <a:ln w="12700">
              <a:miter lim="400000"/>
            </a:ln>
          </p:spPr>
        </p:pic>
        <p:sp>
          <p:nvSpPr>
            <p:cNvPr id="6" name="Rectangle 5">
              <a:extLst>
                <a:ext uri="{FF2B5EF4-FFF2-40B4-BE49-F238E27FC236}">
                  <a16:creationId xmlns:a16="http://schemas.microsoft.com/office/drawing/2014/main" id="{1F848DD8-E994-4B45-8F92-BCCF00CA9446}"/>
                </a:ext>
              </a:extLst>
            </p:cNvPr>
            <p:cNvSpPr/>
            <p:nvPr/>
          </p:nvSpPr>
          <p:spPr>
            <a:xfrm>
              <a:off x="3556000" y="1808480"/>
              <a:ext cx="883920" cy="39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https://lh6.googleusercontent.com/LwnRrinhYiJ8Qw6sZD8RCAiA8E7aJZI3vH5WnpmIuAmwW8xN4_0-mbCwMsEOsNgGKLX9tM9ehwQ5hIblL4aJ_14Ag1_72SepumR-__Cg-AwrB5qSjNRKOn-fpTQRCGscK-y9fCyzmF4">
            <a:extLst>
              <a:ext uri="{FF2B5EF4-FFF2-40B4-BE49-F238E27FC236}">
                <a16:creationId xmlns:a16="http://schemas.microsoft.com/office/drawing/2014/main" id="{35F5EB1C-D034-4DB7-B84C-03D6763F2E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46" t="31579" r="3778" b="12149"/>
          <a:stretch/>
        </p:blipFill>
        <p:spPr bwMode="auto">
          <a:xfrm>
            <a:off x="220291" y="2025042"/>
            <a:ext cx="6106160" cy="2807916"/>
          </a:xfrm>
          <a:prstGeom prst="rect">
            <a:avLst/>
          </a:prstGeom>
          <a:noFill/>
          <a:extLst>
            <a:ext uri="{909E8E84-426E-40DD-AFC4-6F175D3DCCD1}">
              <a14:hiddenFill xmlns:a14="http://schemas.microsoft.com/office/drawing/2010/main">
                <a:solidFill>
                  <a:srgbClr val="FFFFFF"/>
                </a:solidFill>
              </a14:hiddenFill>
            </a:ext>
          </a:extLst>
        </p:spPr>
      </p:pic>
      <p:pic>
        <p:nvPicPr>
          <p:cNvPr id="8" name="Shape 398">
            <a:extLst>
              <a:ext uri="{FF2B5EF4-FFF2-40B4-BE49-F238E27FC236}">
                <a16:creationId xmlns:a16="http://schemas.microsoft.com/office/drawing/2014/main" id="{BF4F14DD-586D-4BC4-9892-53A2845864EA}"/>
              </a:ext>
            </a:extLst>
          </p:cNvPr>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1492378" y="5242695"/>
            <a:ext cx="3958462" cy="972103"/>
          </a:xfrm>
          <a:prstGeom prst="rect">
            <a:avLst/>
          </a:prstGeom>
          <a:noFill/>
          <a:ln w="19050" cap="flat" cmpd="sng">
            <a:solidFill>
              <a:schemeClr val="accent5"/>
            </a:solidFill>
            <a:prstDash val="solid"/>
            <a:round/>
            <a:headEnd type="none" w="med" len="med"/>
            <a:tailEnd type="none" w="med" len="med"/>
          </a:ln>
        </p:spPr>
      </p:pic>
    </p:spTree>
    <p:extLst>
      <p:ext uri="{BB962C8B-B14F-4D97-AF65-F5344CB8AC3E}">
        <p14:creationId xmlns:p14="http://schemas.microsoft.com/office/powerpoint/2010/main" val="10261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C3AB901C-6B5C-4378-840B-6434E758BDEA}"/>
                  </a:ext>
                </a:extLst>
              </p:cNvPr>
              <p:cNvGraphicFramePr>
                <a:graphicFrameLocks noGrp="1"/>
              </p:cNvGraphicFramePr>
              <p:nvPr>
                <p:ph idx="1"/>
                <p:extLst>
                  <p:ext uri="{D42A27DB-BD31-4B8C-83A1-F6EECF244321}">
                    <p14:modId xmlns:p14="http://schemas.microsoft.com/office/powerpoint/2010/main" val="2747763217"/>
                  </p:ext>
                </p:extLst>
              </p:nvPr>
            </p:nvGraphicFramePr>
            <p:xfrm>
              <a:off x="1261110" y="268605"/>
              <a:ext cx="9669780" cy="6320790"/>
            </p:xfrm>
            <a:graphic>
              <a:graphicData uri="http://schemas.openxmlformats.org/drawingml/2006/table">
                <a:tbl>
                  <a:tblPr firstRow="1" firstCol="1" bandRow="1"/>
                  <a:tblGrid>
                    <a:gridCol w="1943264">
                      <a:extLst>
                        <a:ext uri="{9D8B030D-6E8A-4147-A177-3AD203B41FA5}">
                          <a16:colId xmlns:a16="http://schemas.microsoft.com/office/drawing/2014/main" val="180097460"/>
                        </a:ext>
                      </a:extLst>
                    </a:gridCol>
                    <a:gridCol w="5488479">
                      <a:extLst>
                        <a:ext uri="{9D8B030D-6E8A-4147-A177-3AD203B41FA5}">
                          <a16:colId xmlns:a16="http://schemas.microsoft.com/office/drawing/2014/main" val="4219317668"/>
                        </a:ext>
                      </a:extLst>
                    </a:gridCol>
                    <a:gridCol w="2238037">
                      <a:extLst>
                        <a:ext uri="{9D8B030D-6E8A-4147-A177-3AD203B41FA5}">
                          <a16:colId xmlns:a16="http://schemas.microsoft.com/office/drawing/2014/main" val="1775410838"/>
                        </a:ext>
                      </a:extLst>
                    </a:gridCol>
                  </a:tblGrid>
                  <a:tr h="353148">
                    <a:tc gridSpan="3">
                      <a:txBody>
                        <a:bodyPr/>
                        <a:lstStyle/>
                        <a:p>
                          <a:pPr marL="0" marR="0">
                            <a:lnSpc>
                              <a:spcPct val="107000"/>
                            </a:lnSpc>
                            <a:spcBef>
                              <a:spcPts val="0"/>
                            </a:spcBef>
                            <a:spcAft>
                              <a:spcPts val="0"/>
                            </a:spcAft>
                          </a:pPr>
                          <a:r>
                            <a:rPr lang="en-US" sz="2000" b="1">
                              <a:effectLst/>
                              <a:latin typeface="Calibri Light" panose="020F0302020204030204" pitchFamily="34" charset="0"/>
                              <a:ea typeface="Calibri" panose="020F0502020204030204" pitchFamily="34" charset="0"/>
                              <a:cs typeface="Times New Roman" panose="02020603050405020304" pitchFamily="18" charset="0"/>
                            </a:rPr>
                            <a:t>Table 2. Model Assessment Metrics for comparing forecast model outputs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128048"/>
                      </a:ext>
                    </a:extLst>
                  </a:tr>
                  <a:tr h="353148">
                    <a:tc>
                      <a:txBody>
                        <a:bodyPr/>
                        <a:lstStyle/>
                        <a:p>
                          <a:pPr marL="0" marR="0">
                            <a:lnSpc>
                              <a:spcPct val="107000"/>
                            </a:lnSpc>
                            <a:spcBef>
                              <a:spcPts val="0"/>
                            </a:spcBef>
                            <a:spcAft>
                              <a:spcPts val="0"/>
                            </a:spcAft>
                          </a:pPr>
                          <a:r>
                            <a:rPr lang="en-US" sz="2000" b="1">
                              <a:effectLst/>
                              <a:latin typeface="Calibri Light" panose="020F0302020204030204" pitchFamily="34" charset="0"/>
                              <a:ea typeface="Calibri" panose="020F0502020204030204" pitchFamily="34" charset="0"/>
                              <a:cs typeface="Times New Roman" panose="02020603050405020304" pitchFamily="18" charset="0"/>
                            </a:rPr>
                            <a:t>Metric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1">
                              <a:effectLst/>
                              <a:latin typeface="Calibri Light" panose="020F0302020204030204" pitchFamily="34" charset="0"/>
                              <a:ea typeface="Calibri" panose="020F0502020204030204" pitchFamily="34" charset="0"/>
                              <a:cs typeface="Times New Roman" panose="02020603050405020304" pitchFamily="18" charset="0"/>
                            </a:rPr>
                            <a:t>Equation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1">
                              <a:effectLst/>
                              <a:latin typeface="Calibri Light" panose="020F0302020204030204" pitchFamily="34" charset="0"/>
                              <a:ea typeface="Calibri" panose="020F0502020204030204" pitchFamily="34" charset="0"/>
                              <a:cs typeface="Times New Roman" panose="02020603050405020304" pitchFamily="18" charset="0"/>
                            </a:rPr>
                            <a:t>Ideal Value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7564478"/>
                      </a:ext>
                    </a:extLst>
                  </a:tr>
                  <a:tr h="1323650">
                    <a:tc>
                      <a:txBody>
                        <a:bodyPr/>
                        <a:lstStyle/>
                        <a:p>
                          <a:pPr marL="0" marR="0">
                            <a:lnSpc>
                              <a:spcPct val="107000"/>
                            </a:lnSpc>
                            <a:spcBef>
                              <a:spcPts val="0"/>
                            </a:spcBef>
                            <a:spcAft>
                              <a:spcPts val="0"/>
                            </a:spcAft>
                          </a:pPr>
                          <a:r>
                            <a:rPr lang="en-US" sz="2000" dirty="0">
                              <a:effectLst/>
                              <a:latin typeface="Calibri Light" panose="020F0302020204030204" pitchFamily="34" charset="0"/>
                              <a:ea typeface="Calibri" panose="020F0502020204030204" pitchFamily="34" charset="0"/>
                              <a:cs typeface="Times New Roman" panose="02020603050405020304" pitchFamily="18" charset="0"/>
                            </a:rPr>
                            <a:t>RMSE (root mean squared error)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1200"/>
                            </a:spcBef>
                            <a:spcAft>
                              <a:spcPts val="1200"/>
                            </a:spcAft>
                          </a:pPr>
                          <a14:m>
                            <m:oMathPara xmlns:m="http://schemas.openxmlformats.org/officeDocument/2006/math">
                              <m:oMathParaPr>
                                <m:jc m:val="centerGroup"/>
                              </m:oMathParaPr>
                              <m:oMath xmlns:m="http://schemas.openxmlformats.org/officeDocument/2006/math">
                                <m:rad>
                                  <m:radPr>
                                    <m:degHide m:val="on"/>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radPr>
                                  <m:deg/>
                                  <m:e>
                                    <m:f>
                                      <m:f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fPr>
                                      <m:num>
                                        <m:r>
                                          <a:rPr lang="en-US" sz="2000" i="1">
                                            <a:effectLst/>
                                            <a:latin typeface="Cambria Math" panose="02040503050406030204" pitchFamily="18" charset="0"/>
                                            <a:ea typeface="Calibri" panose="020F0502020204030204" pitchFamily="34" charset="0"/>
                                            <a:cs typeface="Calibri Light" panose="020F0302020204030204" pitchFamily="34" charset="0"/>
                                          </a:rPr>
                                          <m:t>1</m:t>
                                        </m:r>
                                      </m:num>
                                      <m:den>
                                        <m:r>
                                          <a:rPr lang="en-US" sz="2000" i="1">
                                            <a:effectLst/>
                                            <a:latin typeface="Cambria Math" panose="02040503050406030204" pitchFamily="18" charset="0"/>
                                            <a:ea typeface="Calibri" panose="020F0502020204030204" pitchFamily="34" charset="0"/>
                                            <a:cs typeface="Calibri Light" panose="020F0302020204030204" pitchFamily="34" charset="0"/>
                                          </a:rPr>
                                          <m:t>𝑛</m:t>
                                        </m:r>
                                      </m:den>
                                    </m:f>
                                    <m:sSup>
                                      <m:sSup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pPr>
                                      <m:e>
                                        <m:d>
                                          <m:d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dPr>
                                          <m:e>
                                            <m:sSub>
                                              <m:sSub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i="1">
                                                    <a:effectLst/>
                                                    <a:latin typeface="Cambria Math" panose="02040503050406030204" pitchFamily="18" charset="0"/>
                                                    <a:ea typeface="Calibri" panose="020F0502020204030204" pitchFamily="34" charset="0"/>
                                                    <a:cs typeface="Calibri Light" panose="020F0302020204030204" pitchFamily="34" charset="0"/>
                                                  </a:rPr>
                                                  <m:t>𝑌</m:t>
                                                </m:r>
                                              </m:e>
                                              <m:sub>
                                                <m:r>
                                                  <a:rPr lang="en-US" sz="2000" i="1">
                                                    <a:effectLst/>
                                                    <a:latin typeface="Cambria Math" panose="02040503050406030204" pitchFamily="18" charset="0"/>
                                                    <a:ea typeface="Calibri" panose="020F0502020204030204" pitchFamily="34" charset="0"/>
                                                    <a:cs typeface="Calibri Light" panose="020F0302020204030204" pitchFamily="34" charset="0"/>
                                                  </a:rPr>
                                                  <m:t>𝑚𝑜𝑑𝑒𝑙</m:t>
                                                </m:r>
                                                <m:r>
                                                  <a:rPr lang="en-US" sz="2000" i="1">
                                                    <a:effectLst/>
                                                    <a:latin typeface="Cambria Math" panose="02040503050406030204" pitchFamily="18" charset="0"/>
                                                    <a:ea typeface="Calibri" panose="020F0502020204030204" pitchFamily="34" charset="0"/>
                                                    <a:cs typeface="Calibri Light" panose="020F0302020204030204" pitchFamily="34" charset="0"/>
                                                  </a:rPr>
                                                  <m:t> </m:t>
                                                </m:r>
                                              </m:sub>
                                            </m:sSub>
                                            <m:r>
                                              <a:rPr lang="en-US" sz="2000" i="1">
                                                <a:effectLst/>
                                                <a:latin typeface="Cambria Math" panose="02040503050406030204" pitchFamily="18" charset="0"/>
                                                <a:ea typeface="Calibri" panose="020F0502020204030204" pitchFamily="34" charset="0"/>
                                                <a:cs typeface="Calibri Light" panose="020F0302020204030204" pitchFamily="34" charset="0"/>
                                              </a:rPr>
                                              <m:t>− </m:t>
                                            </m:r>
                                            <m:sSub>
                                              <m:sSub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i="1">
                                                    <a:effectLst/>
                                                    <a:latin typeface="Cambria Math" panose="02040503050406030204" pitchFamily="18" charset="0"/>
                                                    <a:ea typeface="Calibri" panose="020F0502020204030204" pitchFamily="34" charset="0"/>
                                                    <a:cs typeface="Calibri Light" panose="020F0302020204030204" pitchFamily="34" charset="0"/>
                                                  </a:rPr>
                                                  <m:t>𝑌</m:t>
                                                </m:r>
                                              </m:e>
                                              <m:sub>
                                                <m:r>
                                                  <a:rPr lang="en-US" sz="2000" i="1">
                                                    <a:effectLst/>
                                                    <a:latin typeface="Cambria Math" panose="02040503050406030204" pitchFamily="18" charset="0"/>
                                                    <a:ea typeface="Calibri" panose="020F0502020204030204" pitchFamily="34" charset="0"/>
                                                    <a:cs typeface="Calibri Light" panose="020F0302020204030204" pitchFamily="34" charset="0"/>
                                                  </a:rPr>
                                                  <m:t>𝑑𝑎𝑡𝑎</m:t>
                                                </m:r>
                                              </m:sub>
                                            </m:sSub>
                                          </m:e>
                                        </m:d>
                                      </m:e>
                                      <m:sup>
                                        <m:r>
                                          <a:rPr lang="en-US" sz="2000" i="1">
                                            <a:effectLst/>
                                            <a:latin typeface="Cambria Math" panose="02040503050406030204" pitchFamily="18" charset="0"/>
                                            <a:ea typeface="Calibri" panose="020F0502020204030204" pitchFamily="34" charset="0"/>
                                            <a:cs typeface="Calibri Light" panose="020F0302020204030204" pitchFamily="34" charset="0"/>
                                          </a:rPr>
                                          <m:t>2</m:t>
                                        </m:r>
                                      </m:sup>
                                    </m:sSup>
                                  </m:e>
                                </m:rad>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40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112559"/>
                      </a:ext>
                    </a:extLst>
                  </a:tr>
                  <a:tr h="1092254">
                    <a:tc>
                      <a:txBody>
                        <a:bodyPr/>
                        <a:lstStyle/>
                        <a:p>
                          <a:pPr marL="0" marR="0">
                            <a:lnSpc>
                              <a:spcPct val="107000"/>
                            </a:lnSpc>
                            <a:spcBef>
                              <a:spcPts val="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R</a:t>
                          </a:r>
                          <a:r>
                            <a:rPr lang="en-US" sz="2000" baseline="30000">
                              <a:effectLst/>
                              <a:latin typeface="Calibri Light" panose="020F0302020204030204" pitchFamily="34" charset="0"/>
                              <a:ea typeface="Calibri" panose="020F0502020204030204" pitchFamily="34" charset="0"/>
                              <a:cs typeface="Times New Roman" panose="02020603050405020304" pitchFamily="18" charset="0"/>
                            </a:rPr>
                            <a:t>2</a:t>
                          </a:r>
                          <a:r>
                            <a:rPr lang="en-US" sz="2000">
                              <a:effectLst/>
                              <a:latin typeface="Calibri Light" panose="020F0302020204030204" pitchFamily="34" charset="0"/>
                              <a:ea typeface="Calibri" panose="020F0502020204030204" pitchFamily="34" charset="0"/>
                              <a:cs typeface="Times New Roman" panose="02020603050405020304" pitchFamily="18" charset="0"/>
                            </a:rPr>
                            <a:t> (variation from the 1:1 line)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Calibri" panose="020F0502020204030204" pitchFamily="34" charset="0"/>
                                    <a:cs typeface="Calibri Light" panose="020F0302020204030204" pitchFamily="34" charset="0"/>
                                  </a:rPr>
                                  <m:t>1− </m:t>
                                </m:r>
                                <m:f>
                                  <m:f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fPr>
                                  <m:num>
                                    <m:r>
                                      <a:rPr lang="en-US" sz="2000" i="1">
                                        <a:effectLst/>
                                        <a:latin typeface="Cambria Math" panose="02040503050406030204" pitchFamily="18" charset="0"/>
                                        <a:ea typeface="Calibri" panose="020F0502020204030204" pitchFamily="34" charset="0"/>
                                        <a:cs typeface="Calibri Light" panose="020F0302020204030204" pitchFamily="34" charset="0"/>
                                      </a:rPr>
                                      <m:t>𝛴</m:t>
                                    </m:r>
                                    <m:sSup>
                                      <m:sSup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pPr>
                                      <m:e>
                                        <m:d>
                                          <m:d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dPr>
                                          <m:e>
                                            <m:sSub>
                                              <m:sSub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i="1">
                                                    <a:effectLst/>
                                                    <a:latin typeface="Cambria Math" panose="02040503050406030204" pitchFamily="18" charset="0"/>
                                                    <a:ea typeface="Calibri" panose="020F0502020204030204" pitchFamily="34" charset="0"/>
                                                    <a:cs typeface="Calibri Light" panose="020F0302020204030204" pitchFamily="34" charset="0"/>
                                                  </a:rPr>
                                                  <m:t>𝑌</m:t>
                                                </m:r>
                                              </m:e>
                                              <m:sub>
                                                <m:r>
                                                  <a:rPr lang="en-US" sz="2000" i="1">
                                                    <a:effectLst/>
                                                    <a:latin typeface="Cambria Math" panose="02040503050406030204" pitchFamily="18" charset="0"/>
                                                    <a:ea typeface="Calibri" panose="020F0502020204030204" pitchFamily="34" charset="0"/>
                                                    <a:cs typeface="Calibri Light" panose="020F0302020204030204" pitchFamily="34" charset="0"/>
                                                  </a:rPr>
                                                  <m:t>𝑚𝑜𝑑𝑒𝑙</m:t>
                                                </m:r>
                                              </m:sub>
                                            </m:sSub>
                                            <m:r>
                                              <a:rPr lang="en-US" sz="2000" i="1">
                                                <a:effectLst/>
                                                <a:latin typeface="Cambria Math" panose="02040503050406030204" pitchFamily="18" charset="0"/>
                                                <a:ea typeface="Calibri" panose="020F0502020204030204" pitchFamily="34" charset="0"/>
                                                <a:cs typeface="Calibri Light" panose="020F0302020204030204" pitchFamily="34" charset="0"/>
                                              </a:rPr>
                                              <m:t>− </m:t>
                                            </m:r>
                                            <m:sSub>
                                              <m:sSub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i="1">
                                                    <a:effectLst/>
                                                    <a:latin typeface="Cambria Math" panose="02040503050406030204" pitchFamily="18" charset="0"/>
                                                    <a:ea typeface="Calibri" panose="020F0502020204030204" pitchFamily="34" charset="0"/>
                                                    <a:cs typeface="Calibri Light" panose="020F0302020204030204" pitchFamily="34" charset="0"/>
                                                  </a:rPr>
                                                  <m:t>𝑌</m:t>
                                                </m:r>
                                              </m:e>
                                              <m:sub>
                                                <m:r>
                                                  <a:rPr lang="en-US" sz="2000" i="1">
                                                    <a:effectLst/>
                                                    <a:latin typeface="Cambria Math" panose="02040503050406030204" pitchFamily="18" charset="0"/>
                                                    <a:ea typeface="Calibri" panose="020F0502020204030204" pitchFamily="34" charset="0"/>
                                                    <a:cs typeface="Calibri Light" panose="020F0302020204030204" pitchFamily="34" charset="0"/>
                                                  </a:rPr>
                                                  <m:t>𝑑𝑎𝑡𝑎</m:t>
                                                </m:r>
                                              </m:sub>
                                            </m:sSub>
                                          </m:e>
                                        </m:d>
                                      </m:e>
                                      <m:sup>
                                        <m:r>
                                          <a:rPr lang="en-US" sz="2000" i="1">
                                            <a:effectLst/>
                                            <a:latin typeface="Cambria Math" panose="02040503050406030204" pitchFamily="18" charset="0"/>
                                            <a:ea typeface="Calibri" panose="020F0502020204030204" pitchFamily="34" charset="0"/>
                                            <a:cs typeface="Calibri Light" panose="020F0302020204030204" pitchFamily="34" charset="0"/>
                                          </a:rPr>
                                          <m:t>2</m:t>
                                        </m:r>
                                      </m:sup>
                                    </m:sSup>
                                  </m:num>
                                  <m:den>
                                    <m:r>
                                      <a:rPr lang="en-US" sz="2000" i="1">
                                        <a:effectLst/>
                                        <a:latin typeface="Cambria Math" panose="02040503050406030204" pitchFamily="18" charset="0"/>
                                        <a:ea typeface="Calibri" panose="020F0502020204030204" pitchFamily="34" charset="0"/>
                                        <a:cs typeface="Calibri Light" panose="020F0302020204030204" pitchFamily="34" charset="0"/>
                                      </a:rPr>
                                      <m:t>𝛴</m:t>
                                    </m:r>
                                    <m:sSup>
                                      <m:sSup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pPr>
                                      <m:e>
                                        <m:d>
                                          <m:d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dPr>
                                          <m:e>
                                            <m:sSub>
                                              <m:sSub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i="1">
                                                    <a:effectLst/>
                                                    <a:latin typeface="Cambria Math" panose="02040503050406030204" pitchFamily="18" charset="0"/>
                                                    <a:ea typeface="Calibri" panose="020F0502020204030204" pitchFamily="34" charset="0"/>
                                                    <a:cs typeface="Calibri Light" panose="020F0302020204030204" pitchFamily="34" charset="0"/>
                                                  </a:rPr>
                                                  <m:t>𝑌</m:t>
                                                </m:r>
                                              </m:e>
                                              <m:sub>
                                                <m:r>
                                                  <a:rPr lang="en-US" sz="2000" i="1">
                                                    <a:effectLst/>
                                                    <a:latin typeface="Cambria Math" panose="02040503050406030204" pitchFamily="18" charset="0"/>
                                                    <a:ea typeface="Calibri" panose="020F0502020204030204" pitchFamily="34" charset="0"/>
                                                    <a:cs typeface="Calibri Light" panose="020F0302020204030204" pitchFamily="34" charset="0"/>
                                                  </a:rPr>
                                                  <m:t>𝑑𝑎𝑡𝑎</m:t>
                                                </m:r>
                                              </m:sub>
                                            </m:sSub>
                                            <m:r>
                                              <a:rPr lang="en-US" sz="2000" i="1">
                                                <a:effectLst/>
                                                <a:latin typeface="Cambria Math" panose="02040503050406030204" pitchFamily="18" charset="0"/>
                                                <a:ea typeface="Calibri" panose="020F0502020204030204" pitchFamily="34" charset="0"/>
                                                <a:cs typeface="Calibri Light" panose="020F0302020204030204" pitchFamily="34" charset="0"/>
                                              </a:rPr>
                                              <m:t>− </m:t>
                                            </m:r>
                                            <m:acc>
                                              <m:accPr>
                                                <m:chr m:val="̅"/>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accPr>
                                              <m:e>
                                                <m:sSub>
                                                  <m:sSub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i="1">
                                                        <a:effectLst/>
                                                        <a:latin typeface="Cambria Math" panose="02040503050406030204" pitchFamily="18" charset="0"/>
                                                        <a:ea typeface="Calibri" panose="020F0502020204030204" pitchFamily="34" charset="0"/>
                                                        <a:cs typeface="Calibri Light" panose="020F0302020204030204" pitchFamily="34" charset="0"/>
                                                      </a:rPr>
                                                      <m:t>𝑌</m:t>
                                                    </m:r>
                                                  </m:e>
                                                  <m:sub>
                                                    <m:r>
                                                      <a:rPr lang="en-US" sz="2000" i="1">
                                                        <a:effectLst/>
                                                        <a:latin typeface="Cambria Math" panose="02040503050406030204" pitchFamily="18" charset="0"/>
                                                        <a:ea typeface="Calibri" panose="020F0502020204030204" pitchFamily="34" charset="0"/>
                                                        <a:cs typeface="Calibri Light" panose="020F0302020204030204" pitchFamily="34" charset="0"/>
                                                      </a:rPr>
                                                      <m:t>𝑑𝑎𝑡𝑎</m:t>
                                                    </m:r>
                                                  </m:sub>
                                                </m:sSub>
                                              </m:e>
                                            </m:acc>
                                          </m:e>
                                        </m:d>
                                      </m:e>
                                      <m:sup>
                                        <m:r>
                                          <a:rPr lang="en-US" sz="2000" i="1">
                                            <a:effectLst/>
                                            <a:latin typeface="Cambria Math" panose="02040503050406030204" pitchFamily="18" charset="0"/>
                                            <a:ea typeface="Calibri" panose="020F0502020204030204" pitchFamily="34" charset="0"/>
                                            <a:cs typeface="Calibri Light" panose="020F0302020204030204" pitchFamily="34" charset="0"/>
                                          </a:rPr>
                                          <m:t>2</m:t>
                                        </m:r>
                                      </m:sup>
                                    </m:sSup>
                                  </m:den>
                                </m:f>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1200"/>
                            </a:spcBef>
                            <a:spcAft>
                              <a:spcPts val="120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4055253"/>
                      </a:ext>
                    </a:extLst>
                  </a:tr>
                  <a:tr h="774777">
                    <a:tc>
                      <a:txBody>
                        <a:bodyPr/>
                        <a:lstStyle/>
                        <a:p>
                          <a:pPr marL="0" marR="0">
                            <a:lnSpc>
                              <a:spcPct val="107000"/>
                            </a:lnSpc>
                            <a:spcBef>
                              <a:spcPts val="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Bias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600"/>
                            </a:spcBef>
                            <a:spcAft>
                              <a:spcPts val="0"/>
                            </a:spcAft>
                          </a:pPr>
                          <a14:m>
                            <m:oMathPara xmlns:m="http://schemas.openxmlformats.org/officeDocument/2006/math">
                              <m:oMathParaPr>
                                <m:jc m:val="centerGroup"/>
                              </m:oMathParaPr>
                              <m:oMath xmlns:m="http://schemas.openxmlformats.org/officeDocument/2006/math">
                                <m:f>
                                  <m:fPr>
                                    <m:type m:val="lin"/>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fPr>
                                  <m:num>
                                    <m:r>
                                      <a:rPr lang="en-US" sz="2000" i="1">
                                        <a:effectLst/>
                                        <a:latin typeface="Cambria Math" panose="02040503050406030204" pitchFamily="18" charset="0"/>
                                        <a:ea typeface="Calibri" panose="020F0502020204030204" pitchFamily="34" charset="0"/>
                                        <a:cs typeface="Calibri Light" panose="020F0302020204030204" pitchFamily="34" charset="0"/>
                                      </a:rPr>
                                      <m:t>𝑆𝐷</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i="1">
                                            <a:effectLst/>
                                            <a:latin typeface="Cambria Math" panose="02040503050406030204" pitchFamily="18" charset="0"/>
                                            <a:ea typeface="Calibri" panose="020F0502020204030204" pitchFamily="34" charset="0"/>
                                            <a:cs typeface="Calibri Light" panose="020F0302020204030204" pitchFamily="34" charset="0"/>
                                          </a:rPr>
                                          <m:t>𝑌</m:t>
                                        </m:r>
                                      </m:e>
                                      <m:sub>
                                        <m:r>
                                          <a:rPr lang="en-US" sz="2000" i="1">
                                            <a:effectLst/>
                                            <a:latin typeface="Cambria Math" panose="02040503050406030204" pitchFamily="18" charset="0"/>
                                            <a:ea typeface="Calibri" panose="020F0502020204030204" pitchFamily="34" charset="0"/>
                                            <a:cs typeface="Calibri Light" panose="020F0302020204030204" pitchFamily="34" charset="0"/>
                                          </a:rPr>
                                          <m:t>𝑚𝑜𝑑𝑒𝑙</m:t>
                                        </m:r>
                                      </m:sub>
                                    </m:sSub>
                                    <m:r>
                                      <a:rPr lang="en-US" sz="2000" i="1">
                                        <a:effectLst/>
                                        <a:latin typeface="Cambria Math" panose="02040503050406030204" pitchFamily="18" charset="0"/>
                                        <a:ea typeface="Calibri" panose="020F0502020204030204" pitchFamily="34" charset="0"/>
                                        <a:cs typeface="Calibri Light" panose="020F0302020204030204" pitchFamily="34" charset="0"/>
                                      </a:rPr>
                                      <m:t>]</m:t>
                                    </m:r>
                                  </m:num>
                                  <m:den>
                                    <m:r>
                                      <a:rPr lang="en-US" sz="2000" i="1">
                                        <a:effectLst/>
                                        <a:latin typeface="Cambria Math" panose="02040503050406030204" pitchFamily="18" charset="0"/>
                                        <a:ea typeface="Calibri" panose="020F0502020204030204" pitchFamily="34" charset="0"/>
                                        <a:cs typeface="Calibri Light" panose="020F0302020204030204" pitchFamily="34" charset="0"/>
                                      </a:rPr>
                                      <m:t>𝑆𝐷</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i="1">
                                            <a:effectLst/>
                                            <a:latin typeface="Cambria Math" panose="02040503050406030204" pitchFamily="18" charset="0"/>
                                            <a:ea typeface="Calibri" panose="020F0502020204030204" pitchFamily="34" charset="0"/>
                                            <a:cs typeface="Calibri Light" panose="020F0302020204030204" pitchFamily="34" charset="0"/>
                                          </a:rPr>
                                          <m:t>𝑌</m:t>
                                        </m:r>
                                      </m:e>
                                      <m:sub>
                                        <m:r>
                                          <a:rPr lang="en-US" sz="2000" i="1">
                                            <a:effectLst/>
                                            <a:latin typeface="Cambria Math" panose="02040503050406030204" pitchFamily="18" charset="0"/>
                                            <a:ea typeface="Calibri" panose="020F0502020204030204" pitchFamily="34" charset="0"/>
                                            <a:cs typeface="Calibri Light" panose="020F0302020204030204" pitchFamily="34" charset="0"/>
                                          </a:rPr>
                                          <m:t>𝑑𝑎𝑡𝑎</m:t>
                                        </m:r>
                                      </m:sub>
                                    </m:sSub>
                                    <m:r>
                                      <a:rPr lang="en-US" sz="2000" i="1">
                                        <a:effectLst/>
                                        <a:latin typeface="Cambria Math" panose="02040503050406030204" pitchFamily="18" charset="0"/>
                                        <a:ea typeface="Calibri" panose="020F0502020204030204" pitchFamily="34" charset="0"/>
                                        <a:cs typeface="Calibri Light" panose="020F0302020204030204" pitchFamily="34" charset="0"/>
                                      </a:rPr>
                                      <m:t>]</m:t>
                                    </m:r>
                                  </m:den>
                                </m:f>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60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9924089"/>
                      </a:ext>
                    </a:extLst>
                  </a:tr>
                  <a:tr h="962005">
                    <a:tc>
                      <a:txBody>
                        <a:bodyPr/>
                        <a:lstStyle/>
                        <a:p>
                          <a:pPr marL="0" marR="0">
                            <a:lnSpc>
                              <a:spcPct val="107000"/>
                            </a:lnSpc>
                            <a:spcBef>
                              <a:spcPts val="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Probability of bloom detection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600"/>
                            </a:spcBef>
                            <a:spcAft>
                              <a:spcPts val="1200"/>
                            </a:spcAft>
                          </a:pPr>
                          <a14:m>
                            <m:oMathPara xmlns:m="http://schemas.openxmlformats.org/officeDocument/2006/math">
                              <m:oMathParaPr>
                                <m:jc m:val="centerGroup"/>
                              </m:oMathParaPr>
                              <m:oMath xmlns:m="http://schemas.openxmlformats.org/officeDocument/2006/math">
                                <m:f>
                                  <m:f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fPr>
                                  <m:num>
                                    <m:r>
                                      <a:rPr lang="en-US" sz="2000" i="1">
                                        <a:effectLst/>
                                        <a:latin typeface="Cambria Math" panose="02040503050406030204" pitchFamily="18" charset="0"/>
                                        <a:ea typeface="Calibri" panose="020F0502020204030204" pitchFamily="34" charset="0"/>
                                        <a:cs typeface="Calibri Light" panose="020F0302020204030204" pitchFamily="34" charset="0"/>
                                      </a:rPr>
                                      <m:t>h𝑖𝑡𝑠</m:t>
                                    </m:r>
                                  </m:num>
                                  <m:den>
                                    <m:r>
                                      <a:rPr lang="en-US" sz="2000" i="1">
                                        <a:effectLst/>
                                        <a:latin typeface="Cambria Math" panose="02040503050406030204" pitchFamily="18" charset="0"/>
                                        <a:ea typeface="Calibri" panose="020F0502020204030204" pitchFamily="34" charset="0"/>
                                        <a:cs typeface="Calibri Light" panose="020F0302020204030204" pitchFamily="34" charset="0"/>
                                      </a:rPr>
                                      <m:t>h𝑖𝑡𝑠</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𝑚𝑖𝑠𝑠𝑒𝑠</m:t>
                                    </m:r>
                                  </m:den>
                                </m:f>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0684946"/>
                      </a:ext>
                    </a:extLst>
                  </a:tr>
                  <a:tr h="1461808">
                    <a:tc>
                      <a:txBody>
                        <a:bodyPr/>
                        <a:lstStyle/>
                        <a:p>
                          <a:pPr marL="0" marR="0">
                            <a:lnSpc>
                              <a:spcPct val="107000"/>
                            </a:lnSpc>
                            <a:spcBef>
                              <a:spcPts val="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Probability of false bloom detection (false alarm rate)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600"/>
                            </a:spcBef>
                            <a:spcAft>
                              <a:spcPts val="0"/>
                            </a:spcAft>
                          </a:pPr>
                          <a14:m>
                            <m:oMathPara xmlns:m="http://schemas.openxmlformats.org/officeDocument/2006/math">
                              <m:oMathParaPr>
                                <m:jc m:val="centerGroup"/>
                              </m:oMathParaPr>
                              <m:oMath xmlns:m="http://schemas.openxmlformats.org/officeDocument/2006/math">
                                <m:f>
                                  <m:fPr>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fPr>
                                  <m:num>
                                    <m:r>
                                      <a:rPr lang="en-US" sz="2000" i="1">
                                        <a:effectLst/>
                                        <a:latin typeface="Cambria Math" panose="02040503050406030204" pitchFamily="18" charset="0"/>
                                        <a:ea typeface="Calibri" panose="020F0502020204030204" pitchFamily="34" charset="0"/>
                                        <a:cs typeface="Calibri Light" panose="020F0302020204030204" pitchFamily="34" charset="0"/>
                                      </a:rPr>
                                      <m:t>𝑓𝑎𝑙𝑠𝑒</m:t>
                                    </m:r>
                                    <m:r>
                                      <a:rPr lang="en-US" sz="2000" i="1">
                                        <a:effectLst/>
                                        <a:latin typeface="Cambria Math" panose="02040503050406030204" pitchFamily="18" charset="0"/>
                                        <a:ea typeface="Calibri" panose="020F0502020204030204" pitchFamily="34" charset="0"/>
                                        <a:cs typeface="Calibri Light" panose="020F0302020204030204" pitchFamily="34" charset="0"/>
                                      </a:rPr>
                                      <m:t> </m:t>
                                    </m:r>
                                    <m:r>
                                      <a:rPr lang="en-US" sz="2000" i="1">
                                        <a:effectLst/>
                                        <a:latin typeface="Cambria Math" panose="02040503050406030204" pitchFamily="18" charset="0"/>
                                        <a:ea typeface="Calibri" panose="020F0502020204030204" pitchFamily="34" charset="0"/>
                                        <a:cs typeface="Calibri Light" panose="020F0302020204030204" pitchFamily="34" charset="0"/>
                                      </a:rPr>
                                      <m:t>𝑎𝑙𝑎𝑟𝑚𝑠</m:t>
                                    </m:r>
                                  </m:num>
                                  <m:den>
                                    <m:r>
                                      <a:rPr lang="en-US" sz="2000" i="1">
                                        <a:effectLst/>
                                        <a:latin typeface="Cambria Math" panose="02040503050406030204" pitchFamily="18" charset="0"/>
                                        <a:ea typeface="Calibri" panose="020F0502020204030204" pitchFamily="34" charset="0"/>
                                        <a:cs typeface="Calibri Light" panose="020F0302020204030204" pitchFamily="34" charset="0"/>
                                      </a:rPr>
                                      <m:t>𝑐𝑜𝑟𝑟𝑒𝑐𝑡</m:t>
                                    </m:r>
                                    <m:r>
                                      <a:rPr lang="en-US" sz="2000" i="1">
                                        <a:effectLst/>
                                        <a:latin typeface="Cambria Math" panose="02040503050406030204" pitchFamily="18" charset="0"/>
                                        <a:ea typeface="Calibri" panose="020F0502020204030204" pitchFamily="34" charset="0"/>
                                        <a:cs typeface="Calibri Light" panose="020F0302020204030204" pitchFamily="34" charset="0"/>
                                      </a:rPr>
                                      <m:t> </m:t>
                                    </m:r>
                                    <m:r>
                                      <a:rPr lang="en-US" sz="2000" i="1">
                                        <a:effectLst/>
                                        <a:latin typeface="Cambria Math" panose="02040503050406030204" pitchFamily="18" charset="0"/>
                                        <a:ea typeface="Calibri" panose="020F0502020204030204" pitchFamily="34" charset="0"/>
                                        <a:cs typeface="Calibri Light" panose="020F0302020204030204" pitchFamily="34" charset="0"/>
                                      </a:rPr>
                                      <m:t>𝑛𝑒𝑔𝑎𝑡𝑖𝑣𝑒𝑠</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𝑓𝑎𝑙𝑠𝑒</m:t>
                                    </m:r>
                                    <m:r>
                                      <a:rPr lang="en-US" sz="2000" i="1">
                                        <a:effectLst/>
                                        <a:latin typeface="Cambria Math" panose="02040503050406030204" pitchFamily="18" charset="0"/>
                                        <a:ea typeface="Calibri" panose="020F0502020204030204" pitchFamily="34" charset="0"/>
                                        <a:cs typeface="Calibri Light" panose="020F0302020204030204" pitchFamily="34" charset="0"/>
                                      </a:rPr>
                                      <m:t> </m:t>
                                    </m:r>
                                    <m:r>
                                      <a:rPr lang="en-US" sz="2000" i="1">
                                        <a:effectLst/>
                                        <a:latin typeface="Cambria Math" panose="02040503050406030204" pitchFamily="18" charset="0"/>
                                        <a:ea typeface="Calibri" panose="020F0502020204030204" pitchFamily="34" charset="0"/>
                                        <a:cs typeface="Calibri Light" panose="020F0302020204030204" pitchFamily="34" charset="0"/>
                                      </a:rPr>
                                      <m:t>𝑎𝑙𝑎𝑟𝑚𝑠</m:t>
                                    </m:r>
                                  </m:den>
                                </m:f>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000" dirty="0">
                              <a:effectLst/>
                              <a:latin typeface="Calibri Light" panose="020F0302020204030204" pitchFamily="34" charset="0"/>
                              <a:ea typeface="Calibri" panose="020F0502020204030204" pitchFamily="34" charset="0"/>
                              <a:cs typeface="Times New Roman" panose="02020603050405020304" pitchFamily="18" charset="0"/>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947648"/>
                      </a:ext>
                    </a:extLst>
                  </a:tr>
                </a:tbl>
              </a:graphicData>
            </a:graphic>
          </p:graphicFrame>
        </mc:Choice>
        <mc:Fallback xmlns="">
          <p:graphicFrame>
            <p:nvGraphicFramePr>
              <p:cNvPr id="4" name="Content Placeholder 3">
                <a:extLst>
                  <a:ext uri="{FF2B5EF4-FFF2-40B4-BE49-F238E27FC236}">
                    <a16:creationId xmlns:a16="http://schemas.microsoft.com/office/drawing/2014/main" id="{C3AB901C-6B5C-4378-840B-6434E758BDEA}"/>
                  </a:ext>
                </a:extLst>
              </p:cNvPr>
              <p:cNvGraphicFramePr>
                <a:graphicFrameLocks noGrp="1"/>
              </p:cNvGraphicFramePr>
              <p:nvPr>
                <p:ph idx="1"/>
                <p:extLst>
                  <p:ext uri="{D42A27DB-BD31-4B8C-83A1-F6EECF244321}">
                    <p14:modId xmlns:p14="http://schemas.microsoft.com/office/powerpoint/2010/main" val="2747763217"/>
                  </p:ext>
                </p:extLst>
              </p:nvPr>
            </p:nvGraphicFramePr>
            <p:xfrm>
              <a:off x="1261110" y="268605"/>
              <a:ext cx="9669780" cy="6320790"/>
            </p:xfrm>
            <a:graphic>
              <a:graphicData uri="http://schemas.openxmlformats.org/drawingml/2006/table">
                <a:tbl>
                  <a:tblPr firstRow="1" firstCol="1" bandRow="1"/>
                  <a:tblGrid>
                    <a:gridCol w="1943264">
                      <a:extLst>
                        <a:ext uri="{9D8B030D-6E8A-4147-A177-3AD203B41FA5}">
                          <a16:colId xmlns:a16="http://schemas.microsoft.com/office/drawing/2014/main" val="180097460"/>
                        </a:ext>
                      </a:extLst>
                    </a:gridCol>
                    <a:gridCol w="5488479">
                      <a:extLst>
                        <a:ext uri="{9D8B030D-6E8A-4147-A177-3AD203B41FA5}">
                          <a16:colId xmlns:a16="http://schemas.microsoft.com/office/drawing/2014/main" val="4219317668"/>
                        </a:ext>
                      </a:extLst>
                    </a:gridCol>
                    <a:gridCol w="2238037">
                      <a:extLst>
                        <a:ext uri="{9D8B030D-6E8A-4147-A177-3AD203B41FA5}">
                          <a16:colId xmlns:a16="http://schemas.microsoft.com/office/drawing/2014/main" val="1775410838"/>
                        </a:ext>
                      </a:extLst>
                    </a:gridCol>
                  </a:tblGrid>
                  <a:tr h="353148">
                    <a:tc gridSpan="3">
                      <a:txBody>
                        <a:bodyPr/>
                        <a:lstStyle/>
                        <a:p>
                          <a:pPr marL="0" marR="0">
                            <a:lnSpc>
                              <a:spcPct val="107000"/>
                            </a:lnSpc>
                            <a:spcBef>
                              <a:spcPts val="0"/>
                            </a:spcBef>
                            <a:spcAft>
                              <a:spcPts val="0"/>
                            </a:spcAft>
                          </a:pPr>
                          <a:r>
                            <a:rPr lang="en-US" sz="2000" b="1">
                              <a:effectLst/>
                              <a:latin typeface="Calibri Light" panose="020F0302020204030204" pitchFamily="34" charset="0"/>
                              <a:ea typeface="Calibri" panose="020F0502020204030204" pitchFamily="34" charset="0"/>
                              <a:cs typeface="Times New Roman" panose="02020603050405020304" pitchFamily="18" charset="0"/>
                            </a:rPr>
                            <a:t>Table 2. Model Assessment Metrics for comparing forecast model outputs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128048"/>
                      </a:ext>
                    </a:extLst>
                  </a:tr>
                  <a:tr h="353148">
                    <a:tc>
                      <a:txBody>
                        <a:bodyPr/>
                        <a:lstStyle/>
                        <a:p>
                          <a:pPr marL="0" marR="0">
                            <a:lnSpc>
                              <a:spcPct val="107000"/>
                            </a:lnSpc>
                            <a:spcBef>
                              <a:spcPts val="0"/>
                            </a:spcBef>
                            <a:spcAft>
                              <a:spcPts val="0"/>
                            </a:spcAft>
                          </a:pPr>
                          <a:r>
                            <a:rPr lang="en-US" sz="2000" b="1">
                              <a:effectLst/>
                              <a:latin typeface="Calibri Light" panose="020F0302020204030204" pitchFamily="34" charset="0"/>
                              <a:ea typeface="Calibri" panose="020F0502020204030204" pitchFamily="34" charset="0"/>
                              <a:cs typeface="Times New Roman" panose="02020603050405020304" pitchFamily="18" charset="0"/>
                            </a:rPr>
                            <a:t>Metric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1">
                              <a:effectLst/>
                              <a:latin typeface="Calibri Light" panose="020F0302020204030204" pitchFamily="34" charset="0"/>
                              <a:ea typeface="Calibri" panose="020F0502020204030204" pitchFamily="34" charset="0"/>
                              <a:cs typeface="Times New Roman" panose="02020603050405020304" pitchFamily="18" charset="0"/>
                            </a:rPr>
                            <a:t>Equation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1">
                              <a:effectLst/>
                              <a:latin typeface="Calibri Light" panose="020F0302020204030204" pitchFamily="34" charset="0"/>
                              <a:ea typeface="Calibri" panose="020F0502020204030204" pitchFamily="34" charset="0"/>
                              <a:cs typeface="Times New Roman" panose="02020603050405020304" pitchFamily="18" charset="0"/>
                            </a:rPr>
                            <a:t>Ideal Value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7564478"/>
                      </a:ext>
                    </a:extLst>
                  </a:tr>
                  <a:tr h="1323650">
                    <a:tc>
                      <a:txBody>
                        <a:bodyPr/>
                        <a:lstStyle/>
                        <a:p>
                          <a:pPr marL="0" marR="0">
                            <a:lnSpc>
                              <a:spcPct val="107000"/>
                            </a:lnSpc>
                            <a:spcBef>
                              <a:spcPts val="0"/>
                            </a:spcBef>
                            <a:spcAft>
                              <a:spcPts val="0"/>
                            </a:spcAft>
                          </a:pPr>
                          <a:r>
                            <a:rPr lang="en-US" sz="2000" dirty="0">
                              <a:effectLst/>
                              <a:latin typeface="Calibri Light" panose="020F0302020204030204" pitchFamily="34" charset="0"/>
                              <a:ea typeface="Calibri" panose="020F0502020204030204" pitchFamily="34" charset="0"/>
                              <a:cs typeface="Times New Roman" panose="02020603050405020304" pitchFamily="18" charset="0"/>
                            </a:rPr>
                            <a:t>RMSE (root mean squared error)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5516" t="-58986" r="-41065" b="-325806"/>
                          </a:stretch>
                        </a:blipFill>
                      </a:tcPr>
                    </a:tc>
                    <a:tc>
                      <a:txBody>
                        <a:bodyPr/>
                        <a:lstStyle/>
                        <a:p>
                          <a:pPr marL="0" marR="0" algn="ctr">
                            <a:lnSpc>
                              <a:spcPct val="107000"/>
                            </a:lnSpc>
                            <a:spcBef>
                              <a:spcPts val="240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112559"/>
                      </a:ext>
                    </a:extLst>
                  </a:tr>
                  <a:tr h="1092254">
                    <a:tc>
                      <a:txBody>
                        <a:bodyPr/>
                        <a:lstStyle/>
                        <a:p>
                          <a:pPr marL="0" marR="0">
                            <a:lnSpc>
                              <a:spcPct val="107000"/>
                            </a:lnSpc>
                            <a:spcBef>
                              <a:spcPts val="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R</a:t>
                          </a:r>
                          <a:r>
                            <a:rPr lang="en-US" sz="2000" baseline="30000">
                              <a:effectLst/>
                              <a:latin typeface="Calibri Light" panose="020F0302020204030204" pitchFamily="34" charset="0"/>
                              <a:ea typeface="Calibri" panose="020F0502020204030204" pitchFamily="34" charset="0"/>
                              <a:cs typeface="Times New Roman" panose="02020603050405020304" pitchFamily="18" charset="0"/>
                            </a:rPr>
                            <a:t>2</a:t>
                          </a:r>
                          <a:r>
                            <a:rPr lang="en-US" sz="2000">
                              <a:effectLst/>
                              <a:latin typeface="Calibri Light" panose="020F0302020204030204" pitchFamily="34" charset="0"/>
                              <a:ea typeface="Calibri" panose="020F0502020204030204" pitchFamily="34" charset="0"/>
                              <a:cs typeface="Times New Roman" panose="02020603050405020304" pitchFamily="18" charset="0"/>
                            </a:rPr>
                            <a:t> (variation from the 1:1 line)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5516" t="-192737" r="-41065" b="-294972"/>
                          </a:stretch>
                        </a:blipFill>
                      </a:tcPr>
                    </a:tc>
                    <a:tc>
                      <a:txBody>
                        <a:bodyPr/>
                        <a:lstStyle/>
                        <a:p>
                          <a:pPr marL="0" marR="0" algn="ctr">
                            <a:lnSpc>
                              <a:spcPct val="107000"/>
                            </a:lnSpc>
                            <a:spcBef>
                              <a:spcPts val="1200"/>
                            </a:spcBef>
                            <a:spcAft>
                              <a:spcPts val="120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4055253"/>
                      </a:ext>
                    </a:extLst>
                  </a:tr>
                  <a:tr h="774777">
                    <a:tc>
                      <a:txBody>
                        <a:bodyPr/>
                        <a:lstStyle/>
                        <a:p>
                          <a:pPr marL="0" marR="0">
                            <a:lnSpc>
                              <a:spcPct val="107000"/>
                            </a:lnSpc>
                            <a:spcBef>
                              <a:spcPts val="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Bias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5516" t="-412598" r="-41065" b="-315748"/>
                          </a:stretch>
                        </a:blipFill>
                      </a:tcPr>
                    </a:tc>
                    <a:tc>
                      <a:txBody>
                        <a:bodyPr/>
                        <a:lstStyle/>
                        <a:p>
                          <a:pPr marL="0" marR="0" algn="ctr">
                            <a:lnSpc>
                              <a:spcPct val="107000"/>
                            </a:lnSpc>
                            <a:spcBef>
                              <a:spcPts val="60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9924089"/>
                      </a:ext>
                    </a:extLst>
                  </a:tr>
                  <a:tr h="962005">
                    <a:tc>
                      <a:txBody>
                        <a:bodyPr/>
                        <a:lstStyle/>
                        <a:p>
                          <a:pPr marL="0" marR="0">
                            <a:lnSpc>
                              <a:spcPct val="107000"/>
                            </a:lnSpc>
                            <a:spcBef>
                              <a:spcPts val="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Probability of bloom detection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5516" t="-412025" r="-41065" b="-153797"/>
                          </a:stretch>
                        </a:blipFill>
                      </a:tcPr>
                    </a:tc>
                    <a:tc>
                      <a:txBody>
                        <a:bodyPr/>
                        <a:lstStyle/>
                        <a:p>
                          <a:pPr marL="0" marR="0" algn="ctr">
                            <a:lnSpc>
                              <a:spcPct val="107000"/>
                            </a:lnSpc>
                            <a:spcBef>
                              <a:spcPts val="120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0684946"/>
                      </a:ext>
                    </a:extLst>
                  </a:tr>
                  <a:tr h="1461808">
                    <a:tc>
                      <a:txBody>
                        <a:bodyPr/>
                        <a:lstStyle/>
                        <a:p>
                          <a:pPr marL="0" marR="0">
                            <a:lnSpc>
                              <a:spcPct val="107000"/>
                            </a:lnSpc>
                            <a:spcBef>
                              <a:spcPts val="0"/>
                            </a:spcBef>
                            <a:spcAft>
                              <a:spcPts val="0"/>
                            </a:spcAft>
                          </a:pPr>
                          <a:r>
                            <a:rPr lang="en-US" sz="2000">
                              <a:effectLst/>
                              <a:latin typeface="Calibri Light" panose="020F0302020204030204" pitchFamily="34" charset="0"/>
                              <a:ea typeface="Calibri" panose="020F0502020204030204" pitchFamily="34" charset="0"/>
                              <a:cs typeface="Times New Roman" panose="02020603050405020304" pitchFamily="18" charset="0"/>
                            </a:rPr>
                            <a:t>Probability of false bloom detection (false alarm rate)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5516" t="-337083" r="-41065" b="-1250"/>
                          </a:stretch>
                        </a:blipFill>
                      </a:tcPr>
                    </a:tc>
                    <a:tc>
                      <a:txBody>
                        <a:bodyPr/>
                        <a:lstStyle/>
                        <a:p>
                          <a:pPr marL="0" marR="0" algn="ctr">
                            <a:lnSpc>
                              <a:spcPct val="107000"/>
                            </a:lnSpc>
                            <a:spcBef>
                              <a:spcPts val="1200"/>
                            </a:spcBef>
                            <a:spcAft>
                              <a:spcPts val="0"/>
                            </a:spcAft>
                          </a:pPr>
                          <a:r>
                            <a:rPr lang="en-US" sz="2000" dirty="0">
                              <a:effectLst/>
                              <a:latin typeface="Calibri Light" panose="020F0302020204030204" pitchFamily="34" charset="0"/>
                              <a:ea typeface="Calibri" panose="020F0502020204030204" pitchFamily="34" charset="0"/>
                              <a:cs typeface="Times New Roman" panose="02020603050405020304" pitchFamily="18" charset="0"/>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947648"/>
                      </a:ext>
                    </a:extLst>
                  </a:tr>
                </a:tbl>
              </a:graphicData>
            </a:graphic>
          </p:graphicFrame>
        </mc:Fallback>
      </mc:AlternateContent>
    </p:spTree>
    <p:extLst>
      <p:ext uri="{BB962C8B-B14F-4D97-AF65-F5344CB8AC3E}">
        <p14:creationId xmlns:p14="http://schemas.microsoft.com/office/powerpoint/2010/main" val="1349445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2C4F0C-C23C-4207-91BB-9F0DDA47F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B165D8-0374-4CA6-AA21-8E226772538E}"/>
              </a:ext>
            </a:extLst>
          </p:cNvPr>
          <p:cNvPicPr>
            <a:picLocks noChangeAspect="1"/>
          </p:cNvPicPr>
          <p:nvPr/>
        </p:nvPicPr>
        <p:blipFill>
          <a:blip r:embed="rId2"/>
          <a:stretch>
            <a:fillRect/>
          </a:stretch>
        </p:blipFill>
        <p:spPr>
          <a:xfrm>
            <a:off x="607514" y="103740"/>
            <a:ext cx="10755239" cy="6650519"/>
          </a:xfrm>
          <a:prstGeom prst="rect">
            <a:avLst/>
          </a:prstGeom>
        </p:spPr>
      </p:pic>
      <p:sp>
        <p:nvSpPr>
          <p:cNvPr id="7" name="Oval 6">
            <a:extLst>
              <a:ext uri="{FF2B5EF4-FFF2-40B4-BE49-F238E27FC236}">
                <a16:creationId xmlns:a16="http://schemas.microsoft.com/office/drawing/2014/main" id="{7400E13D-71B9-4DBE-911F-FCE8C3330E7E}"/>
              </a:ext>
            </a:extLst>
          </p:cNvPr>
          <p:cNvSpPr/>
          <p:nvPr/>
        </p:nvSpPr>
        <p:spPr>
          <a:xfrm>
            <a:off x="5543762" y="1027906"/>
            <a:ext cx="441372" cy="171529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D74A040-2CFB-47A7-A377-6D793DA7F9D1}"/>
              </a:ext>
            </a:extLst>
          </p:cNvPr>
          <p:cNvSpPr/>
          <p:nvPr/>
        </p:nvSpPr>
        <p:spPr>
          <a:xfrm>
            <a:off x="7316000" y="2615609"/>
            <a:ext cx="652217" cy="935666"/>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E3AEEDF-4E03-4E10-9D55-724AF581C4E3}"/>
              </a:ext>
            </a:extLst>
          </p:cNvPr>
          <p:cNvGrpSpPr/>
          <p:nvPr/>
        </p:nvGrpSpPr>
        <p:grpSpPr>
          <a:xfrm>
            <a:off x="9839082" y="2615609"/>
            <a:ext cx="663659" cy="2849526"/>
            <a:chOff x="9962707" y="2615609"/>
            <a:chExt cx="616688" cy="2849526"/>
          </a:xfrm>
        </p:grpSpPr>
        <p:cxnSp>
          <p:nvCxnSpPr>
            <p:cNvPr id="10" name="Straight Connector 9">
              <a:extLst>
                <a:ext uri="{FF2B5EF4-FFF2-40B4-BE49-F238E27FC236}">
                  <a16:creationId xmlns:a16="http://schemas.microsoft.com/office/drawing/2014/main" id="{B7BDA4B8-1C15-433C-A23E-FDB3BFE0C19E}"/>
                </a:ext>
              </a:extLst>
            </p:cNvPr>
            <p:cNvCxnSpPr/>
            <p:nvPr/>
          </p:nvCxnSpPr>
          <p:spPr>
            <a:xfrm>
              <a:off x="9962707" y="2615609"/>
              <a:ext cx="6166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3DA147-3F74-4DE7-B194-F61FE56C8D44}"/>
                </a:ext>
              </a:extLst>
            </p:cNvPr>
            <p:cNvCxnSpPr/>
            <p:nvPr/>
          </p:nvCxnSpPr>
          <p:spPr>
            <a:xfrm>
              <a:off x="10568763" y="2615609"/>
              <a:ext cx="0" cy="28495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2D7901-9A75-46E5-A474-9BF514831B22}"/>
                </a:ext>
              </a:extLst>
            </p:cNvPr>
            <p:cNvCxnSpPr/>
            <p:nvPr/>
          </p:nvCxnSpPr>
          <p:spPr>
            <a:xfrm>
              <a:off x="9962707" y="5465135"/>
              <a:ext cx="616688"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97CBBEFC-D498-49C2-A90B-46B185D6D17B}"/>
              </a:ext>
            </a:extLst>
          </p:cNvPr>
          <p:cNvGrpSpPr/>
          <p:nvPr/>
        </p:nvGrpSpPr>
        <p:grpSpPr>
          <a:xfrm rot="10800000">
            <a:off x="2190341" y="2623344"/>
            <a:ext cx="663659" cy="2849526"/>
            <a:chOff x="9962707" y="2615609"/>
            <a:chExt cx="616688" cy="2849526"/>
          </a:xfrm>
        </p:grpSpPr>
        <p:cxnSp>
          <p:nvCxnSpPr>
            <p:cNvPr id="14" name="Straight Connector 13">
              <a:extLst>
                <a:ext uri="{FF2B5EF4-FFF2-40B4-BE49-F238E27FC236}">
                  <a16:creationId xmlns:a16="http://schemas.microsoft.com/office/drawing/2014/main" id="{9189793F-6E71-4B9F-A7DB-3C195007303F}"/>
                </a:ext>
              </a:extLst>
            </p:cNvPr>
            <p:cNvCxnSpPr/>
            <p:nvPr/>
          </p:nvCxnSpPr>
          <p:spPr>
            <a:xfrm>
              <a:off x="9962707" y="2615609"/>
              <a:ext cx="6166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79B6D4E-EDEF-4921-AB84-D4A856AA556A}"/>
                </a:ext>
              </a:extLst>
            </p:cNvPr>
            <p:cNvCxnSpPr/>
            <p:nvPr/>
          </p:nvCxnSpPr>
          <p:spPr>
            <a:xfrm>
              <a:off x="10568763" y="2615609"/>
              <a:ext cx="0" cy="28495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60B8CF-EDB9-4655-864B-A31CE501992C}"/>
                </a:ext>
              </a:extLst>
            </p:cNvPr>
            <p:cNvCxnSpPr/>
            <p:nvPr/>
          </p:nvCxnSpPr>
          <p:spPr>
            <a:xfrm>
              <a:off x="9962707" y="5465135"/>
              <a:ext cx="616688"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8CC5587-DFED-4B07-872D-E15385A7964F}"/>
              </a:ext>
            </a:extLst>
          </p:cNvPr>
          <p:cNvSpPr txBox="1"/>
          <p:nvPr/>
        </p:nvSpPr>
        <p:spPr>
          <a:xfrm>
            <a:off x="514350" y="0"/>
            <a:ext cx="11079089" cy="646331"/>
          </a:xfrm>
          <a:prstGeom prst="rect">
            <a:avLst/>
          </a:prstGeom>
          <a:noFill/>
        </p:spPr>
        <p:txBody>
          <a:bodyPr wrap="square" rtlCol="0">
            <a:spAutoFit/>
          </a:bodyPr>
          <a:lstStyle/>
          <a:p>
            <a:r>
              <a:rPr lang="en-US" sz="3600" dirty="0"/>
              <a:t>Question 3: Ensemble Model Averaging</a:t>
            </a:r>
          </a:p>
        </p:txBody>
      </p:sp>
    </p:spTree>
    <p:extLst>
      <p:ext uri="{BB962C8B-B14F-4D97-AF65-F5344CB8AC3E}">
        <p14:creationId xmlns:p14="http://schemas.microsoft.com/office/powerpoint/2010/main" val="202732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1162-7348-4B78-8CF8-38DCA1CF0201}"/>
              </a:ext>
            </a:extLst>
          </p:cNvPr>
          <p:cNvSpPr>
            <a:spLocks noGrp="1"/>
          </p:cNvSpPr>
          <p:nvPr>
            <p:ph type="title"/>
          </p:nvPr>
        </p:nvSpPr>
        <p:spPr/>
        <p:txBody>
          <a:bodyPr/>
          <a:lstStyle/>
          <a:p>
            <a:r>
              <a:rPr lang="en-US" dirty="0"/>
              <a:t>Model averaging/ensembles</a:t>
            </a:r>
          </a:p>
        </p:txBody>
      </p:sp>
      <p:sp>
        <p:nvSpPr>
          <p:cNvPr id="3" name="Content Placeholder 2">
            <a:extLst>
              <a:ext uri="{FF2B5EF4-FFF2-40B4-BE49-F238E27FC236}">
                <a16:creationId xmlns:a16="http://schemas.microsoft.com/office/drawing/2014/main" id="{193F77B2-20F9-4D55-B4C9-E9DCA6097414}"/>
              </a:ext>
            </a:extLst>
          </p:cNvPr>
          <p:cNvSpPr>
            <a:spLocks noGrp="1"/>
          </p:cNvSpPr>
          <p:nvPr>
            <p:ph idx="1"/>
          </p:nvPr>
        </p:nvSpPr>
        <p:spPr/>
        <p:txBody>
          <a:bodyPr/>
          <a:lstStyle/>
          <a:p>
            <a:r>
              <a:rPr lang="en-US" dirty="0"/>
              <a:t>Combining the explanatory power of multiple models</a:t>
            </a:r>
          </a:p>
          <a:p>
            <a:endParaRPr lang="en-US" dirty="0"/>
          </a:p>
          <a:p>
            <a:r>
              <a:rPr lang="en-US" dirty="0"/>
              <a:t>Developing a third empirical model that is triggered under certain conditions which lead to a bloom</a:t>
            </a:r>
          </a:p>
          <a:p>
            <a:pPr lvl="1"/>
            <a:r>
              <a:rPr lang="en-US" dirty="0"/>
              <a:t>Using sensor datasets over summer 2019 to identify if/what conditions lead to blooms</a:t>
            </a:r>
          </a:p>
          <a:p>
            <a:pPr lvl="1"/>
            <a:r>
              <a:rPr lang="en-US" dirty="0"/>
              <a:t>Could serve as an ‘early warning’ for managers</a:t>
            </a:r>
          </a:p>
          <a:p>
            <a:pPr lvl="1"/>
            <a:endParaRPr lang="en-US" dirty="0"/>
          </a:p>
          <a:p>
            <a:endParaRPr lang="en-US" dirty="0"/>
          </a:p>
        </p:txBody>
      </p:sp>
    </p:spTree>
    <p:extLst>
      <p:ext uri="{BB962C8B-B14F-4D97-AF65-F5344CB8AC3E}">
        <p14:creationId xmlns:p14="http://schemas.microsoft.com/office/powerpoint/2010/main" val="4288003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16DB-8E64-4E81-9F5A-99F7314D0196}"/>
              </a:ext>
            </a:extLst>
          </p:cNvPr>
          <p:cNvSpPr>
            <a:spLocks noGrp="1"/>
          </p:cNvSpPr>
          <p:nvPr>
            <p:ph type="title"/>
          </p:nvPr>
        </p:nvSpPr>
        <p:spPr/>
        <p:txBody>
          <a:bodyPr>
            <a:noAutofit/>
          </a:bodyPr>
          <a:lstStyle/>
          <a:p>
            <a:r>
              <a:rPr lang="en-US" sz="3600" dirty="0"/>
              <a:t>Chapter 2: Spatial heterogeneity of nutrients and phytoplankton along a double reservoir continuum</a:t>
            </a:r>
            <a:br>
              <a:rPr lang="en-US" sz="3600" dirty="0"/>
            </a:br>
            <a:endParaRPr lang="en-US" sz="3600" dirty="0"/>
          </a:p>
        </p:txBody>
      </p:sp>
      <p:pic>
        <p:nvPicPr>
          <p:cNvPr id="2050" name="Picture 2" descr="https://ars.els-cdn.com/content/image/3-s2.0-B9780080574394500071-f03-20-9780080574394.jpg?_">
            <a:extLst>
              <a:ext uri="{FF2B5EF4-FFF2-40B4-BE49-F238E27FC236}">
                <a16:creationId xmlns:a16="http://schemas.microsoft.com/office/drawing/2014/main" id="{13F0DAC4-6A86-4ED8-A7A5-20E8D7F40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380" y="1264475"/>
            <a:ext cx="8811910" cy="345090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ABE33F0E-05D2-4A1E-A94E-CA4749E73325}"/>
              </a:ext>
            </a:extLst>
          </p:cNvPr>
          <p:cNvCxnSpPr/>
          <p:nvPr/>
        </p:nvCxnSpPr>
        <p:spPr>
          <a:xfrm>
            <a:off x="1128380" y="2720340"/>
            <a:ext cx="0" cy="3600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D389B4A-B08D-4258-9F0F-07757F6F4925}"/>
              </a:ext>
            </a:extLst>
          </p:cNvPr>
          <p:cNvCxnSpPr/>
          <p:nvPr/>
        </p:nvCxnSpPr>
        <p:spPr>
          <a:xfrm>
            <a:off x="1128380" y="6320790"/>
            <a:ext cx="88119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8D842D-E630-4528-9990-5F58E91B3040}"/>
              </a:ext>
            </a:extLst>
          </p:cNvPr>
          <p:cNvSpPr txBox="1"/>
          <p:nvPr/>
        </p:nvSpPr>
        <p:spPr>
          <a:xfrm rot="16200000">
            <a:off x="-827072" y="4331048"/>
            <a:ext cx="3326130" cy="584775"/>
          </a:xfrm>
          <a:prstGeom prst="rect">
            <a:avLst/>
          </a:prstGeom>
          <a:noFill/>
        </p:spPr>
        <p:txBody>
          <a:bodyPr wrap="square" rtlCol="0">
            <a:spAutoFit/>
          </a:bodyPr>
          <a:lstStyle/>
          <a:p>
            <a:pPr algn="ctr"/>
            <a:r>
              <a:rPr lang="en-US" sz="3200" dirty="0"/>
              <a:t>Nitrogen</a:t>
            </a:r>
          </a:p>
        </p:txBody>
      </p:sp>
      <p:sp>
        <p:nvSpPr>
          <p:cNvPr id="15" name="Freeform: Shape 14">
            <a:extLst>
              <a:ext uri="{FF2B5EF4-FFF2-40B4-BE49-F238E27FC236}">
                <a16:creationId xmlns:a16="http://schemas.microsoft.com/office/drawing/2014/main" id="{91F07AD2-9447-480F-95A3-DA690A366740}"/>
              </a:ext>
            </a:extLst>
          </p:cNvPr>
          <p:cNvSpPr/>
          <p:nvPr/>
        </p:nvSpPr>
        <p:spPr>
          <a:xfrm>
            <a:off x="1668779" y="4415722"/>
            <a:ext cx="6240780" cy="1690379"/>
          </a:xfrm>
          <a:custGeom>
            <a:avLst/>
            <a:gdLst>
              <a:gd name="connsiteX0" fmla="*/ 0 w 6240780"/>
              <a:gd name="connsiteY0" fmla="*/ 1440180 h 1690379"/>
              <a:gd name="connsiteX1" fmla="*/ 4046220 w 6240780"/>
              <a:gd name="connsiteY1" fmla="*/ 1577340 h 1690379"/>
              <a:gd name="connsiteX2" fmla="*/ 6240780 w 6240780"/>
              <a:gd name="connsiteY2" fmla="*/ 0 h 1690379"/>
            </a:gdLst>
            <a:ahLst/>
            <a:cxnLst>
              <a:cxn ang="0">
                <a:pos x="connsiteX0" y="connsiteY0"/>
              </a:cxn>
              <a:cxn ang="0">
                <a:pos x="connsiteX1" y="connsiteY1"/>
              </a:cxn>
              <a:cxn ang="0">
                <a:pos x="connsiteX2" y="connsiteY2"/>
              </a:cxn>
            </a:cxnLst>
            <a:rect l="l" t="t" r="r" b="b"/>
            <a:pathLst>
              <a:path w="6240780" h="1690379">
                <a:moveTo>
                  <a:pt x="0" y="1440180"/>
                </a:moveTo>
                <a:cubicBezTo>
                  <a:pt x="1503045" y="1628775"/>
                  <a:pt x="3006090" y="1817370"/>
                  <a:pt x="4046220" y="1577340"/>
                </a:cubicBezTo>
                <a:cubicBezTo>
                  <a:pt x="5086350" y="1337310"/>
                  <a:pt x="5663565" y="668655"/>
                  <a:pt x="6240780" y="0"/>
                </a:cubicBezTo>
              </a:path>
            </a:pathLst>
          </a:cu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3DD58DF-DD11-4960-AC17-60A8791ABDA5}"/>
              </a:ext>
            </a:extLst>
          </p:cNvPr>
          <p:cNvSpPr/>
          <p:nvPr/>
        </p:nvSpPr>
        <p:spPr>
          <a:xfrm>
            <a:off x="1783080" y="3868071"/>
            <a:ext cx="6355080" cy="1938369"/>
          </a:xfrm>
          <a:custGeom>
            <a:avLst/>
            <a:gdLst>
              <a:gd name="connsiteX0" fmla="*/ 0 w 6355080"/>
              <a:gd name="connsiteY0" fmla="*/ 1424019 h 1938369"/>
              <a:gd name="connsiteX1" fmla="*/ 2480310 w 6355080"/>
              <a:gd name="connsiteY1" fmla="*/ 6699 h 1938369"/>
              <a:gd name="connsiteX2" fmla="*/ 6355080 w 6355080"/>
              <a:gd name="connsiteY2" fmla="*/ 1938369 h 1938369"/>
            </a:gdLst>
            <a:ahLst/>
            <a:cxnLst>
              <a:cxn ang="0">
                <a:pos x="connsiteX0" y="connsiteY0"/>
              </a:cxn>
              <a:cxn ang="0">
                <a:pos x="connsiteX1" y="connsiteY1"/>
              </a:cxn>
              <a:cxn ang="0">
                <a:pos x="connsiteX2" y="connsiteY2"/>
              </a:cxn>
            </a:cxnLst>
            <a:rect l="l" t="t" r="r" b="b"/>
            <a:pathLst>
              <a:path w="6355080" h="1938369">
                <a:moveTo>
                  <a:pt x="0" y="1424019"/>
                </a:moveTo>
                <a:cubicBezTo>
                  <a:pt x="710565" y="672496"/>
                  <a:pt x="1421130" y="-79026"/>
                  <a:pt x="2480310" y="6699"/>
                </a:cubicBezTo>
                <a:cubicBezTo>
                  <a:pt x="3539490" y="92424"/>
                  <a:pt x="4947285" y="1015396"/>
                  <a:pt x="6355080" y="1938369"/>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08035B2-0F8D-4054-A3B6-82AB9A43636C}"/>
              </a:ext>
            </a:extLst>
          </p:cNvPr>
          <p:cNvSpPr/>
          <p:nvPr/>
        </p:nvSpPr>
        <p:spPr>
          <a:xfrm>
            <a:off x="1668780" y="3863340"/>
            <a:ext cx="6343650" cy="2400300"/>
          </a:xfrm>
          <a:custGeom>
            <a:avLst/>
            <a:gdLst>
              <a:gd name="connsiteX0" fmla="*/ 0 w 6343650"/>
              <a:gd name="connsiteY0" fmla="*/ 0 h 2400300"/>
              <a:gd name="connsiteX1" fmla="*/ 1211580 w 6343650"/>
              <a:gd name="connsiteY1" fmla="*/ 1531620 h 2400300"/>
              <a:gd name="connsiteX2" fmla="*/ 6343650 w 6343650"/>
              <a:gd name="connsiteY2" fmla="*/ 2400300 h 2400300"/>
            </a:gdLst>
            <a:ahLst/>
            <a:cxnLst>
              <a:cxn ang="0">
                <a:pos x="connsiteX0" y="connsiteY0"/>
              </a:cxn>
              <a:cxn ang="0">
                <a:pos x="connsiteX1" y="connsiteY1"/>
              </a:cxn>
              <a:cxn ang="0">
                <a:pos x="connsiteX2" y="connsiteY2"/>
              </a:cxn>
            </a:cxnLst>
            <a:rect l="l" t="t" r="r" b="b"/>
            <a:pathLst>
              <a:path w="6343650" h="2400300">
                <a:moveTo>
                  <a:pt x="0" y="0"/>
                </a:moveTo>
                <a:cubicBezTo>
                  <a:pt x="77152" y="565785"/>
                  <a:pt x="154305" y="1131570"/>
                  <a:pt x="1211580" y="1531620"/>
                </a:cubicBezTo>
                <a:cubicBezTo>
                  <a:pt x="2268855" y="1931670"/>
                  <a:pt x="4306252" y="2165985"/>
                  <a:pt x="6343650" y="240030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2A1E4FE-FB79-4B49-817F-837D0A59BD88}"/>
              </a:ext>
            </a:extLst>
          </p:cNvPr>
          <p:cNvSpPr txBox="1"/>
          <p:nvPr/>
        </p:nvSpPr>
        <p:spPr>
          <a:xfrm>
            <a:off x="8800480" y="4698755"/>
            <a:ext cx="2270760" cy="276999"/>
          </a:xfrm>
          <a:prstGeom prst="rect">
            <a:avLst/>
          </a:prstGeom>
          <a:noFill/>
        </p:spPr>
        <p:txBody>
          <a:bodyPr wrap="square" rtlCol="0">
            <a:spAutoFit/>
          </a:bodyPr>
          <a:lstStyle/>
          <a:p>
            <a:r>
              <a:rPr lang="en-US" sz="1200" dirty="0"/>
              <a:t>Wetzel et al 2001</a:t>
            </a:r>
          </a:p>
        </p:txBody>
      </p:sp>
    </p:spTree>
    <p:extLst>
      <p:ext uri="{BB962C8B-B14F-4D97-AF65-F5344CB8AC3E}">
        <p14:creationId xmlns:p14="http://schemas.microsoft.com/office/powerpoint/2010/main" val="25997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16DB-8E64-4E81-9F5A-99F7314D0196}"/>
              </a:ext>
            </a:extLst>
          </p:cNvPr>
          <p:cNvSpPr>
            <a:spLocks noGrp="1"/>
          </p:cNvSpPr>
          <p:nvPr>
            <p:ph type="title"/>
          </p:nvPr>
        </p:nvSpPr>
        <p:spPr/>
        <p:txBody>
          <a:bodyPr>
            <a:noAutofit/>
          </a:bodyPr>
          <a:lstStyle/>
          <a:p>
            <a:r>
              <a:rPr lang="en-US" sz="3600" dirty="0"/>
              <a:t>Chapter 2: Spatial heterogeneity of nutrients and phytoplankton along a double reservoir continuum</a:t>
            </a:r>
            <a:br>
              <a:rPr lang="en-US" sz="3600" dirty="0"/>
            </a:br>
            <a:endParaRPr lang="en-US" sz="3600" dirty="0"/>
          </a:p>
        </p:txBody>
      </p:sp>
      <p:pic>
        <p:nvPicPr>
          <p:cNvPr id="2050" name="Picture 2" descr="https://ars.els-cdn.com/content/image/3-s2.0-B9780080574394500071-f03-20-9780080574394.jpg?_">
            <a:extLst>
              <a:ext uri="{FF2B5EF4-FFF2-40B4-BE49-F238E27FC236}">
                <a16:creationId xmlns:a16="http://schemas.microsoft.com/office/drawing/2014/main" id="{13F0DAC4-6A86-4ED8-A7A5-20E8D7F40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380" y="1264475"/>
            <a:ext cx="8811910" cy="345090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ABE33F0E-05D2-4A1E-A94E-CA4749E73325}"/>
              </a:ext>
            </a:extLst>
          </p:cNvPr>
          <p:cNvCxnSpPr/>
          <p:nvPr/>
        </p:nvCxnSpPr>
        <p:spPr>
          <a:xfrm>
            <a:off x="1128380" y="2720340"/>
            <a:ext cx="0" cy="3600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D389B4A-B08D-4258-9F0F-07757F6F4925}"/>
              </a:ext>
            </a:extLst>
          </p:cNvPr>
          <p:cNvCxnSpPr/>
          <p:nvPr/>
        </p:nvCxnSpPr>
        <p:spPr>
          <a:xfrm>
            <a:off x="1128380" y="6320790"/>
            <a:ext cx="88119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8D842D-E630-4528-9990-5F58E91B3040}"/>
              </a:ext>
            </a:extLst>
          </p:cNvPr>
          <p:cNvSpPr txBox="1"/>
          <p:nvPr/>
        </p:nvSpPr>
        <p:spPr>
          <a:xfrm rot="16200000">
            <a:off x="-827072" y="4331048"/>
            <a:ext cx="3326130" cy="584775"/>
          </a:xfrm>
          <a:prstGeom prst="rect">
            <a:avLst/>
          </a:prstGeom>
          <a:noFill/>
        </p:spPr>
        <p:txBody>
          <a:bodyPr wrap="square" rtlCol="0">
            <a:spAutoFit/>
          </a:bodyPr>
          <a:lstStyle/>
          <a:p>
            <a:pPr algn="ctr"/>
            <a:r>
              <a:rPr lang="en-US" sz="3200" dirty="0"/>
              <a:t>Phosphorus</a:t>
            </a:r>
          </a:p>
        </p:txBody>
      </p:sp>
      <p:sp>
        <p:nvSpPr>
          <p:cNvPr id="3" name="Freeform: Shape 2">
            <a:extLst>
              <a:ext uri="{FF2B5EF4-FFF2-40B4-BE49-F238E27FC236}">
                <a16:creationId xmlns:a16="http://schemas.microsoft.com/office/drawing/2014/main" id="{B0801264-E81D-49AF-8880-8E74A28D0392}"/>
              </a:ext>
            </a:extLst>
          </p:cNvPr>
          <p:cNvSpPr/>
          <p:nvPr/>
        </p:nvSpPr>
        <p:spPr>
          <a:xfrm>
            <a:off x="1325880" y="3263092"/>
            <a:ext cx="6480810" cy="2868930"/>
          </a:xfrm>
          <a:custGeom>
            <a:avLst/>
            <a:gdLst>
              <a:gd name="connsiteX0" fmla="*/ 0 w 6480810"/>
              <a:gd name="connsiteY0" fmla="*/ 0 h 2868930"/>
              <a:gd name="connsiteX1" fmla="*/ 1977390 w 6480810"/>
              <a:gd name="connsiteY1" fmla="*/ 1783080 h 2868930"/>
              <a:gd name="connsiteX2" fmla="*/ 6480810 w 6480810"/>
              <a:gd name="connsiteY2" fmla="*/ 2868930 h 2868930"/>
            </a:gdLst>
            <a:ahLst/>
            <a:cxnLst>
              <a:cxn ang="0">
                <a:pos x="connsiteX0" y="connsiteY0"/>
              </a:cxn>
              <a:cxn ang="0">
                <a:pos x="connsiteX1" y="connsiteY1"/>
              </a:cxn>
              <a:cxn ang="0">
                <a:pos x="connsiteX2" y="connsiteY2"/>
              </a:cxn>
            </a:cxnLst>
            <a:rect l="l" t="t" r="r" b="b"/>
            <a:pathLst>
              <a:path w="6480810" h="2868930">
                <a:moveTo>
                  <a:pt x="0" y="0"/>
                </a:moveTo>
                <a:cubicBezTo>
                  <a:pt x="448627" y="652462"/>
                  <a:pt x="897255" y="1304925"/>
                  <a:pt x="1977390" y="1783080"/>
                </a:cubicBezTo>
                <a:cubicBezTo>
                  <a:pt x="3057525" y="2261235"/>
                  <a:pt x="4769167" y="2565082"/>
                  <a:pt x="6480810" y="286893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0D62417A-38A4-461D-A7AA-EEFC2A4B5EE3}"/>
              </a:ext>
            </a:extLst>
          </p:cNvPr>
          <p:cNvSpPr/>
          <p:nvPr/>
        </p:nvSpPr>
        <p:spPr>
          <a:xfrm rot="21127413">
            <a:off x="1407569" y="3509115"/>
            <a:ext cx="6766560" cy="1658030"/>
          </a:xfrm>
          <a:custGeom>
            <a:avLst/>
            <a:gdLst>
              <a:gd name="connsiteX0" fmla="*/ 0 w 6766560"/>
              <a:gd name="connsiteY0" fmla="*/ 160020 h 1658030"/>
              <a:gd name="connsiteX1" fmla="*/ 3131820 w 6766560"/>
              <a:gd name="connsiteY1" fmla="*/ 1657350 h 1658030"/>
              <a:gd name="connsiteX2" fmla="*/ 6766560 w 6766560"/>
              <a:gd name="connsiteY2" fmla="*/ 0 h 1658030"/>
            </a:gdLst>
            <a:ahLst/>
            <a:cxnLst>
              <a:cxn ang="0">
                <a:pos x="connsiteX0" y="connsiteY0"/>
              </a:cxn>
              <a:cxn ang="0">
                <a:pos x="connsiteX1" y="connsiteY1"/>
              </a:cxn>
              <a:cxn ang="0">
                <a:pos x="connsiteX2" y="connsiteY2"/>
              </a:cxn>
            </a:cxnLst>
            <a:rect l="l" t="t" r="r" b="b"/>
            <a:pathLst>
              <a:path w="6766560" h="1658030">
                <a:moveTo>
                  <a:pt x="0" y="160020"/>
                </a:moveTo>
                <a:cubicBezTo>
                  <a:pt x="1002030" y="922020"/>
                  <a:pt x="2004060" y="1684020"/>
                  <a:pt x="3131820" y="1657350"/>
                </a:cubicBezTo>
                <a:cubicBezTo>
                  <a:pt x="4259580" y="1630680"/>
                  <a:pt x="5513070" y="815340"/>
                  <a:pt x="676656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18D350-3C30-499D-A6DB-08ACA991D5D9}"/>
              </a:ext>
            </a:extLst>
          </p:cNvPr>
          <p:cNvSpPr txBox="1"/>
          <p:nvPr/>
        </p:nvSpPr>
        <p:spPr>
          <a:xfrm>
            <a:off x="8800480" y="4698755"/>
            <a:ext cx="2270760" cy="276999"/>
          </a:xfrm>
          <a:prstGeom prst="rect">
            <a:avLst/>
          </a:prstGeom>
          <a:noFill/>
        </p:spPr>
        <p:txBody>
          <a:bodyPr wrap="square" rtlCol="0">
            <a:spAutoFit/>
          </a:bodyPr>
          <a:lstStyle/>
          <a:p>
            <a:r>
              <a:rPr lang="en-US" sz="1200" dirty="0"/>
              <a:t>Wetzel et al 2001</a:t>
            </a:r>
          </a:p>
        </p:txBody>
      </p:sp>
    </p:spTree>
    <p:extLst>
      <p:ext uri="{BB962C8B-B14F-4D97-AF65-F5344CB8AC3E}">
        <p14:creationId xmlns:p14="http://schemas.microsoft.com/office/powerpoint/2010/main" val="194296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16DB-8E64-4E81-9F5A-99F7314D0196}"/>
              </a:ext>
            </a:extLst>
          </p:cNvPr>
          <p:cNvSpPr>
            <a:spLocks noGrp="1"/>
          </p:cNvSpPr>
          <p:nvPr>
            <p:ph type="title"/>
          </p:nvPr>
        </p:nvSpPr>
        <p:spPr/>
        <p:txBody>
          <a:bodyPr>
            <a:noAutofit/>
          </a:bodyPr>
          <a:lstStyle/>
          <a:p>
            <a:r>
              <a:rPr lang="en-US" sz="3600" dirty="0"/>
              <a:t>Chapter 2: Spatial heterogeneity of nutrients and phytoplankton along a double reservoir continuum</a:t>
            </a:r>
            <a:br>
              <a:rPr lang="en-US" sz="3600" dirty="0"/>
            </a:br>
            <a:endParaRPr lang="en-US" sz="3600" dirty="0"/>
          </a:p>
        </p:txBody>
      </p:sp>
      <p:pic>
        <p:nvPicPr>
          <p:cNvPr id="2050" name="Picture 2" descr="https://ars.els-cdn.com/content/image/3-s2.0-B9780080574394500071-f03-20-9780080574394.jpg?_">
            <a:extLst>
              <a:ext uri="{FF2B5EF4-FFF2-40B4-BE49-F238E27FC236}">
                <a16:creationId xmlns:a16="http://schemas.microsoft.com/office/drawing/2014/main" id="{13F0DAC4-6A86-4ED8-A7A5-20E8D7F40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380" y="1264475"/>
            <a:ext cx="8811910" cy="345090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ABE33F0E-05D2-4A1E-A94E-CA4749E73325}"/>
              </a:ext>
            </a:extLst>
          </p:cNvPr>
          <p:cNvCxnSpPr/>
          <p:nvPr/>
        </p:nvCxnSpPr>
        <p:spPr>
          <a:xfrm>
            <a:off x="1128380" y="2720340"/>
            <a:ext cx="0" cy="3600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D389B4A-B08D-4258-9F0F-07757F6F4925}"/>
              </a:ext>
            </a:extLst>
          </p:cNvPr>
          <p:cNvCxnSpPr/>
          <p:nvPr/>
        </p:nvCxnSpPr>
        <p:spPr>
          <a:xfrm>
            <a:off x="1128380" y="6320790"/>
            <a:ext cx="88119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8D842D-E630-4528-9990-5F58E91B3040}"/>
              </a:ext>
            </a:extLst>
          </p:cNvPr>
          <p:cNvSpPr txBox="1"/>
          <p:nvPr/>
        </p:nvSpPr>
        <p:spPr>
          <a:xfrm rot="16200000">
            <a:off x="-827072" y="4331048"/>
            <a:ext cx="3326130" cy="584775"/>
          </a:xfrm>
          <a:prstGeom prst="rect">
            <a:avLst/>
          </a:prstGeom>
          <a:noFill/>
        </p:spPr>
        <p:txBody>
          <a:bodyPr wrap="square" rtlCol="0">
            <a:spAutoFit/>
          </a:bodyPr>
          <a:lstStyle/>
          <a:p>
            <a:pPr algn="ctr"/>
            <a:r>
              <a:rPr lang="en-US" sz="3200" dirty="0"/>
              <a:t>Chlorophyll-a</a:t>
            </a:r>
          </a:p>
        </p:txBody>
      </p:sp>
      <p:sp>
        <p:nvSpPr>
          <p:cNvPr id="10" name="Freeform: Shape 9">
            <a:extLst>
              <a:ext uri="{FF2B5EF4-FFF2-40B4-BE49-F238E27FC236}">
                <a16:creationId xmlns:a16="http://schemas.microsoft.com/office/drawing/2014/main" id="{A7B6C57B-DBA5-471B-9486-BEC2CD97792A}"/>
              </a:ext>
            </a:extLst>
          </p:cNvPr>
          <p:cNvSpPr/>
          <p:nvPr/>
        </p:nvSpPr>
        <p:spPr>
          <a:xfrm>
            <a:off x="1527810" y="3406141"/>
            <a:ext cx="6320790" cy="2880360"/>
          </a:xfrm>
          <a:custGeom>
            <a:avLst/>
            <a:gdLst>
              <a:gd name="connsiteX0" fmla="*/ 0 w 6320790"/>
              <a:gd name="connsiteY0" fmla="*/ 0 h 2880360"/>
              <a:gd name="connsiteX1" fmla="*/ 1451610 w 6320790"/>
              <a:gd name="connsiteY1" fmla="*/ 457200 h 2880360"/>
              <a:gd name="connsiteX2" fmla="*/ 2994660 w 6320790"/>
              <a:gd name="connsiteY2" fmla="*/ 2068830 h 2880360"/>
              <a:gd name="connsiteX3" fmla="*/ 6320790 w 6320790"/>
              <a:gd name="connsiteY3" fmla="*/ 2880360 h 2880360"/>
            </a:gdLst>
            <a:ahLst/>
            <a:cxnLst>
              <a:cxn ang="0">
                <a:pos x="connsiteX0" y="connsiteY0"/>
              </a:cxn>
              <a:cxn ang="0">
                <a:pos x="connsiteX1" y="connsiteY1"/>
              </a:cxn>
              <a:cxn ang="0">
                <a:pos x="connsiteX2" y="connsiteY2"/>
              </a:cxn>
              <a:cxn ang="0">
                <a:pos x="connsiteX3" y="connsiteY3"/>
              </a:cxn>
            </a:cxnLst>
            <a:rect l="l" t="t" r="r" b="b"/>
            <a:pathLst>
              <a:path w="6320790" h="2880360">
                <a:moveTo>
                  <a:pt x="0" y="0"/>
                </a:moveTo>
                <a:cubicBezTo>
                  <a:pt x="476250" y="56197"/>
                  <a:pt x="952500" y="112395"/>
                  <a:pt x="1451610" y="457200"/>
                </a:cubicBezTo>
                <a:cubicBezTo>
                  <a:pt x="1950720" y="802005"/>
                  <a:pt x="2183130" y="1664970"/>
                  <a:pt x="2994660" y="2068830"/>
                </a:cubicBezTo>
                <a:cubicBezTo>
                  <a:pt x="3806190" y="2472690"/>
                  <a:pt x="5063490" y="2676525"/>
                  <a:pt x="6320790" y="288036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1EE0ED-E205-4FCB-A760-AF4A96D4789E}"/>
              </a:ext>
            </a:extLst>
          </p:cNvPr>
          <p:cNvSpPr/>
          <p:nvPr/>
        </p:nvSpPr>
        <p:spPr>
          <a:xfrm>
            <a:off x="1531620" y="3771272"/>
            <a:ext cx="6263640" cy="2320918"/>
          </a:xfrm>
          <a:custGeom>
            <a:avLst/>
            <a:gdLst>
              <a:gd name="connsiteX0" fmla="*/ 0 w 6263640"/>
              <a:gd name="connsiteY0" fmla="*/ 2138038 h 2320918"/>
              <a:gd name="connsiteX1" fmla="*/ 2503170 w 6263640"/>
              <a:gd name="connsiteY1" fmla="*/ 628 h 2320918"/>
              <a:gd name="connsiteX2" fmla="*/ 6263640 w 6263640"/>
              <a:gd name="connsiteY2" fmla="*/ 2320918 h 2320918"/>
            </a:gdLst>
            <a:ahLst/>
            <a:cxnLst>
              <a:cxn ang="0">
                <a:pos x="connsiteX0" y="connsiteY0"/>
              </a:cxn>
              <a:cxn ang="0">
                <a:pos x="connsiteX1" y="connsiteY1"/>
              </a:cxn>
              <a:cxn ang="0">
                <a:pos x="connsiteX2" y="connsiteY2"/>
              </a:cxn>
            </a:cxnLst>
            <a:rect l="l" t="t" r="r" b="b"/>
            <a:pathLst>
              <a:path w="6263640" h="2320918">
                <a:moveTo>
                  <a:pt x="0" y="2138038"/>
                </a:moveTo>
                <a:cubicBezTo>
                  <a:pt x="729615" y="1054093"/>
                  <a:pt x="1459230" y="-29852"/>
                  <a:pt x="2503170" y="628"/>
                </a:cubicBezTo>
                <a:cubicBezTo>
                  <a:pt x="3547110" y="31108"/>
                  <a:pt x="4905375" y="1176013"/>
                  <a:pt x="6263640" y="2320918"/>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2797BA3-0E39-4F94-9427-8DE2C6DD34C3}"/>
              </a:ext>
            </a:extLst>
          </p:cNvPr>
          <p:cNvSpPr/>
          <p:nvPr/>
        </p:nvSpPr>
        <p:spPr>
          <a:xfrm>
            <a:off x="1497330" y="3257550"/>
            <a:ext cx="6000750" cy="2316932"/>
          </a:xfrm>
          <a:custGeom>
            <a:avLst/>
            <a:gdLst>
              <a:gd name="connsiteX0" fmla="*/ 0 w 6000750"/>
              <a:gd name="connsiteY0" fmla="*/ 2274570 h 2316932"/>
              <a:gd name="connsiteX1" fmla="*/ 3760470 w 6000750"/>
              <a:gd name="connsiteY1" fmla="*/ 2011680 h 2316932"/>
              <a:gd name="connsiteX2" fmla="*/ 6000750 w 6000750"/>
              <a:gd name="connsiteY2" fmla="*/ 0 h 2316932"/>
            </a:gdLst>
            <a:ahLst/>
            <a:cxnLst>
              <a:cxn ang="0">
                <a:pos x="connsiteX0" y="connsiteY0"/>
              </a:cxn>
              <a:cxn ang="0">
                <a:pos x="connsiteX1" y="connsiteY1"/>
              </a:cxn>
              <a:cxn ang="0">
                <a:pos x="connsiteX2" y="connsiteY2"/>
              </a:cxn>
            </a:cxnLst>
            <a:rect l="l" t="t" r="r" b="b"/>
            <a:pathLst>
              <a:path w="6000750" h="2316932">
                <a:moveTo>
                  <a:pt x="0" y="2274570"/>
                </a:moveTo>
                <a:cubicBezTo>
                  <a:pt x="1380172" y="2332672"/>
                  <a:pt x="2760345" y="2390775"/>
                  <a:pt x="3760470" y="2011680"/>
                </a:cubicBezTo>
                <a:cubicBezTo>
                  <a:pt x="4760595" y="1632585"/>
                  <a:pt x="5380672" y="816292"/>
                  <a:pt x="6000750" y="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13FC52-F7FF-46D2-AAB0-3492B475115C}"/>
              </a:ext>
            </a:extLst>
          </p:cNvPr>
          <p:cNvSpPr txBox="1"/>
          <p:nvPr/>
        </p:nvSpPr>
        <p:spPr>
          <a:xfrm>
            <a:off x="8800480" y="4698755"/>
            <a:ext cx="2270760" cy="276999"/>
          </a:xfrm>
          <a:prstGeom prst="rect">
            <a:avLst/>
          </a:prstGeom>
          <a:noFill/>
        </p:spPr>
        <p:txBody>
          <a:bodyPr wrap="square" rtlCol="0">
            <a:spAutoFit/>
          </a:bodyPr>
          <a:lstStyle/>
          <a:p>
            <a:r>
              <a:rPr lang="en-US" sz="1200" dirty="0"/>
              <a:t>Wetzel et al 2001</a:t>
            </a:r>
          </a:p>
        </p:txBody>
      </p:sp>
    </p:spTree>
    <p:extLst>
      <p:ext uri="{BB962C8B-B14F-4D97-AF65-F5344CB8AC3E}">
        <p14:creationId xmlns:p14="http://schemas.microsoft.com/office/powerpoint/2010/main" val="366343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5597-52A1-4242-9577-0CCE6583FBFE}"/>
              </a:ext>
            </a:extLst>
          </p:cNvPr>
          <p:cNvSpPr>
            <a:spLocks noGrp="1"/>
          </p:cNvSpPr>
          <p:nvPr>
            <p:ph type="title"/>
          </p:nvPr>
        </p:nvSpPr>
        <p:spPr/>
        <p:txBody>
          <a:bodyPr/>
          <a:lstStyle/>
          <a:p>
            <a:r>
              <a:rPr lang="en-US" dirty="0"/>
              <a:t>Overview of today’s meeting</a:t>
            </a:r>
          </a:p>
        </p:txBody>
      </p:sp>
      <p:sp>
        <p:nvSpPr>
          <p:cNvPr id="3" name="Content Placeholder 2">
            <a:extLst>
              <a:ext uri="{FF2B5EF4-FFF2-40B4-BE49-F238E27FC236}">
                <a16:creationId xmlns:a16="http://schemas.microsoft.com/office/drawing/2014/main" id="{DE2FB1B6-B204-4426-882A-21681EF0AE77}"/>
              </a:ext>
            </a:extLst>
          </p:cNvPr>
          <p:cNvSpPr>
            <a:spLocks noGrp="1"/>
          </p:cNvSpPr>
          <p:nvPr>
            <p:ph idx="1"/>
          </p:nvPr>
        </p:nvSpPr>
        <p:spPr/>
        <p:txBody>
          <a:bodyPr/>
          <a:lstStyle/>
          <a:p>
            <a:r>
              <a:rPr lang="en-US" dirty="0"/>
              <a:t>Background</a:t>
            </a:r>
          </a:p>
          <a:p>
            <a:r>
              <a:rPr lang="en-US" dirty="0"/>
              <a:t>Chapter 1 summary</a:t>
            </a:r>
          </a:p>
          <a:p>
            <a:r>
              <a:rPr lang="en-US" dirty="0"/>
              <a:t>Chapter 2 plans + feedback</a:t>
            </a:r>
          </a:p>
          <a:p>
            <a:r>
              <a:rPr lang="en-US" dirty="0"/>
              <a:t>Timeline for Ch 1 &amp; 2</a:t>
            </a:r>
          </a:p>
        </p:txBody>
      </p:sp>
    </p:spTree>
    <p:extLst>
      <p:ext uri="{BB962C8B-B14F-4D97-AF65-F5344CB8AC3E}">
        <p14:creationId xmlns:p14="http://schemas.microsoft.com/office/powerpoint/2010/main" val="383552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9D1F4-B07C-401B-B8E7-EEFF796759F1}"/>
              </a:ext>
            </a:extLst>
          </p:cNvPr>
          <p:cNvSpPr>
            <a:spLocks noGrp="1"/>
          </p:cNvSpPr>
          <p:nvPr>
            <p:ph type="title"/>
          </p:nvPr>
        </p:nvSpPr>
        <p:spPr>
          <a:xfrm>
            <a:off x="735330" y="170815"/>
            <a:ext cx="10515600" cy="1325563"/>
          </a:xfrm>
        </p:spPr>
        <p:txBody>
          <a:bodyPr>
            <a:noAutofit/>
          </a:bodyPr>
          <a:lstStyle/>
          <a:p>
            <a:r>
              <a:rPr lang="en-US" sz="3200" dirty="0"/>
              <a:t>Question 1: </a:t>
            </a:r>
            <a:r>
              <a:rPr lang="en-US" sz="3200" i="1" dirty="0"/>
              <a:t>What is the longitudinal heterogeneity of nitrogen, phosphorus, and chlorophyll-a along a double reservoir continuum?</a:t>
            </a:r>
            <a:endParaRPr lang="en-US" sz="3200" dirty="0"/>
          </a:p>
        </p:txBody>
      </p:sp>
      <p:pic>
        <p:nvPicPr>
          <p:cNvPr id="4" name="Picture 3">
            <a:extLst>
              <a:ext uri="{FF2B5EF4-FFF2-40B4-BE49-F238E27FC236}">
                <a16:creationId xmlns:a16="http://schemas.microsoft.com/office/drawing/2014/main" id="{D4DA9C80-609F-47A2-8FCC-00B6FADF154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4761" y="936956"/>
            <a:ext cx="7852410" cy="5430189"/>
          </a:xfrm>
          <a:prstGeom prst="rect">
            <a:avLst/>
          </a:prstGeom>
          <a:noFill/>
        </p:spPr>
      </p:pic>
      <p:pic>
        <p:nvPicPr>
          <p:cNvPr id="6" name="Picture 5" descr="A close up of a logo&#10;&#10;Description automatically generated">
            <a:extLst>
              <a:ext uri="{FF2B5EF4-FFF2-40B4-BE49-F238E27FC236}">
                <a16:creationId xmlns:a16="http://schemas.microsoft.com/office/drawing/2014/main" id="{F0202F81-1269-433D-A495-717357F76A43}"/>
              </a:ext>
            </a:extLst>
          </p:cNvPr>
          <p:cNvPicPr>
            <a:picLocks noChangeAspect="1"/>
          </p:cNvPicPr>
          <p:nvPr/>
        </p:nvPicPr>
        <p:blipFill rotWithShape="1">
          <a:blip r:embed="rId4">
            <a:extLst>
              <a:ext uri="{28A0092B-C50C-407E-A947-70E740481C1C}">
                <a14:useLocalDpi xmlns:a14="http://schemas.microsoft.com/office/drawing/2010/main" val="0"/>
              </a:ext>
            </a:extLst>
          </a:blip>
          <a:srcRect l="13045" t="21820" r="14052" b="28000"/>
          <a:stretch/>
        </p:blipFill>
        <p:spPr>
          <a:xfrm>
            <a:off x="3333750" y="1178832"/>
            <a:ext cx="6096000" cy="5430189"/>
          </a:xfrm>
          <a:prstGeom prst="rect">
            <a:avLst/>
          </a:prstGeom>
        </p:spPr>
      </p:pic>
      <p:sp>
        <p:nvSpPr>
          <p:cNvPr id="3" name="TextBox 2">
            <a:extLst>
              <a:ext uri="{FF2B5EF4-FFF2-40B4-BE49-F238E27FC236}">
                <a16:creationId xmlns:a16="http://schemas.microsoft.com/office/drawing/2014/main" id="{854B2031-2223-4D1C-A2B2-68E452345C9E}"/>
              </a:ext>
            </a:extLst>
          </p:cNvPr>
          <p:cNvSpPr txBox="1"/>
          <p:nvPr/>
        </p:nvSpPr>
        <p:spPr>
          <a:xfrm>
            <a:off x="80011" y="3201428"/>
            <a:ext cx="3646170" cy="1384995"/>
          </a:xfrm>
          <a:prstGeom prst="rect">
            <a:avLst/>
          </a:prstGeom>
          <a:noFill/>
          <a:ln>
            <a:solidFill>
              <a:schemeClr val="tx1"/>
            </a:solidFill>
          </a:ln>
        </p:spPr>
        <p:txBody>
          <a:bodyPr wrap="square" rtlCol="0">
            <a:spAutoFit/>
          </a:bodyPr>
          <a:lstStyle/>
          <a:p>
            <a:pPr algn="ctr"/>
            <a:r>
              <a:rPr lang="en-US" sz="2800" dirty="0"/>
              <a:t>What about factors that cause changes in these patterns?</a:t>
            </a:r>
          </a:p>
        </p:txBody>
      </p:sp>
    </p:spTree>
    <p:extLst>
      <p:ext uri="{BB962C8B-B14F-4D97-AF65-F5344CB8AC3E}">
        <p14:creationId xmlns:p14="http://schemas.microsoft.com/office/powerpoint/2010/main" val="211702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ED2D-5A3D-4D09-B93D-5B5615991725}"/>
              </a:ext>
            </a:extLst>
          </p:cNvPr>
          <p:cNvSpPr>
            <a:spLocks noGrp="1"/>
          </p:cNvSpPr>
          <p:nvPr>
            <p:ph type="title"/>
          </p:nvPr>
        </p:nvSpPr>
        <p:spPr/>
        <p:txBody>
          <a:bodyPr/>
          <a:lstStyle/>
          <a:p>
            <a:r>
              <a:rPr lang="en-US" dirty="0"/>
              <a:t>Heterogeneity influenced by hydrologic flow?</a:t>
            </a:r>
          </a:p>
        </p:txBody>
      </p:sp>
      <p:pic>
        <p:nvPicPr>
          <p:cNvPr id="4" name="Picture 2" descr="https://ars.els-cdn.com/content/image/3-s2.0-B9780080574394500071-f03-20-9780080574394.jpg?_">
            <a:extLst>
              <a:ext uri="{FF2B5EF4-FFF2-40B4-BE49-F238E27FC236}">
                <a16:creationId xmlns:a16="http://schemas.microsoft.com/office/drawing/2014/main" id="{3085D2CC-C1E7-449C-A2A2-D9D4BDF6C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39" y="1794510"/>
            <a:ext cx="10345261" cy="4051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44D993-380A-40F3-8B08-C188FEEB5CB6}"/>
              </a:ext>
            </a:extLst>
          </p:cNvPr>
          <p:cNvSpPr txBox="1"/>
          <p:nvPr/>
        </p:nvSpPr>
        <p:spPr>
          <a:xfrm>
            <a:off x="9608820" y="5949727"/>
            <a:ext cx="2270760" cy="276999"/>
          </a:xfrm>
          <a:prstGeom prst="rect">
            <a:avLst/>
          </a:prstGeom>
          <a:noFill/>
        </p:spPr>
        <p:txBody>
          <a:bodyPr wrap="square" rtlCol="0">
            <a:spAutoFit/>
          </a:bodyPr>
          <a:lstStyle/>
          <a:p>
            <a:r>
              <a:rPr lang="en-US" sz="1200" dirty="0"/>
              <a:t>Wetzel et al 2001</a:t>
            </a:r>
          </a:p>
        </p:txBody>
      </p:sp>
      <p:pic>
        <p:nvPicPr>
          <p:cNvPr id="6" name="Picture 5">
            <a:extLst>
              <a:ext uri="{FF2B5EF4-FFF2-40B4-BE49-F238E27FC236}">
                <a16:creationId xmlns:a16="http://schemas.microsoft.com/office/drawing/2014/main" id="{75820C24-4DE8-4B0A-B516-5AEC1F91B43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3331" y="1683544"/>
            <a:ext cx="5140642" cy="4635500"/>
          </a:xfrm>
          <a:prstGeom prst="rect">
            <a:avLst/>
          </a:prstGeom>
          <a:noFill/>
        </p:spPr>
      </p:pic>
    </p:spTree>
    <p:extLst>
      <p:ext uri="{BB962C8B-B14F-4D97-AF65-F5344CB8AC3E}">
        <p14:creationId xmlns:p14="http://schemas.microsoft.com/office/powerpoint/2010/main" val="124983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1ED3-E436-4187-9E1A-B6EBE5CE7962}"/>
              </a:ext>
            </a:extLst>
          </p:cNvPr>
          <p:cNvSpPr>
            <a:spLocks noGrp="1"/>
          </p:cNvSpPr>
          <p:nvPr>
            <p:ph type="title"/>
          </p:nvPr>
        </p:nvSpPr>
        <p:spPr>
          <a:xfrm>
            <a:off x="346710" y="68897"/>
            <a:ext cx="10515600" cy="1325563"/>
          </a:xfrm>
        </p:spPr>
        <p:txBody>
          <a:bodyPr/>
          <a:lstStyle/>
          <a:p>
            <a:r>
              <a:rPr lang="en-US" dirty="0"/>
              <a:t>Proposed sampling, Summer 2019</a:t>
            </a:r>
          </a:p>
        </p:txBody>
      </p:sp>
      <p:sp>
        <p:nvSpPr>
          <p:cNvPr id="3" name="Content Placeholder 2">
            <a:extLst>
              <a:ext uri="{FF2B5EF4-FFF2-40B4-BE49-F238E27FC236}">
                <a16:creationId xmlns:a16="http://schemas.microsoft.com/office/drawing/2014/main" id="{C8BC9F8E-E4EB-4B2F-8636-44B3B45594C7}"/>
              </a:ext>
            </a:extLst>
          </p:cNvPr>
          <p:cNvSpPr>
            <a:spLocks noGrp="1"/>
          </p:cNvSpPr>
          <p:nvPr>
            <p:ph idx="1"/>
          </p:nvPr>
        </p:nvSpPr>
        <p:spPr>
          <a:xfrm>
            <a:off x="167795" y="1825625"/>
            <a:ext cx="6621625" cy="4351338"/>
          </a:xfrm>
        </p:spPr>
        <p:txBody>
          <a:bodyPr/>
          <a:lstStyle/>
          <a:p>
            <a:r>
              <a:rPr lang="en-US" dirty="0"/>
              <a:t>Beaverdam + Falling Creek Reservoir Continuum</a:t>
            </a:r>
          </a:p>
          <a:p>
            <a:pPr lvl="1"/>
            <a:r>
              <a:rPr lang="en-US" dirty="0"/>
              <a:t>17 sites</a:t>
            </a:r>
          </a:p>
          <a:p>
            <a:pPr lvl="1"/>
            <a:r>
              <a:rPr lang="en-US" dirty="0"/>
              <a:t>8 sampling days</a:t>
            </a:r>
          </a:p>
          <a:p>
            <a:pPr lvl="2"/>
            <a:r>
              <a:rPr lang="en-US" dirty="0"/>
              <a:t>Seasonal (n = 5)</a:t>
            </a:r>
          </a:p>
          <a:p>
            <a:pPr lvl="2"/>
            <a:r>
              <a:rPr lang="en-US" dirty="0"/>
              <a:t>Hydrologic gradient (n=5 adaptive samplings)</a:t>
            </a:r>
          </a:p>
          <a:p>
            <a:pPr lvl="1"/>
            <a:endParaRPr lang="en-US" dirty="0"/>
          </a:p>
          <a:p>
            <a:pPr lvl="1"/>
            <a:endParaRPr lang="en-US" dirty="0"/>
          </a:p>
          <a:p>
            <a:pPr lvl="1"/>
            <a:r>
              <a:rPr lang="en-US" dirty="0"/>
              <a:t>Concurrent OC quality study—Alex H. </a:t>
            </a:r>
          </a:p>
          <a:p>
            <a:pPr lvl="2"/>
            <a:endParaRPr lang="en-US" dirty="0"/>
          </a:p>
        </p:txBody>
      </p:sp>
      <p:grpSp>
        <p:nvGrpSpPr>
          <p:cNvPr id="84" name="Group 83">
            <a:extLst>
              <a:ext uri="{FF2B5EF4-FFF2-40B4-BE49-F238E27FC236}">
                <a16:creationId xmlns:a16="http://schemas.microsoft.com/office/drawing/2014/main" id="{635720E3-886D-4993-A51B-4EAADE1A758A}"/>
              </a:ext>
            </a:extLst>
          </p:cNvPr>
          <p:cNvGrpSpPr/>
          <p:nvPr/>
        </p:nvGrpSpPr>
        <p:grpSpPr>
          <a:xfrm>
            <a:off x="6972300" y="1101053"/>
            <a:ext cx="5219700" cy="5688050"/>
            <a:chOff x="2757694" y="78642"/>
            <a:chExt cx="6262481" cy="6830733"/>
          </a:xfrm>
        </p:grpSpPr>
        <p:grpSp>
          <p:nvGrpSpPr>
            <p:cNvPr id="85" name="Group 84">
              <a:extLst>
                <a:ext uri="{FF2B5EF4-FFF2-40B4-BE49-F238E27FC236}">
                  <a16:creationId xmlns:a16="http://schemas.microsoft.com/office/drawing/2014/main" id="{ADC70A8A-E7E9-4B52-A7EF-60EE9BE9CC5D}"/>
                </a:ext>
              </a:extLst>
            </p:cNvPr>
            <p:cNvGrpSpPr/>
            <p:nvPr/>
          </p:nvGrpSpPr>
          <p:grpSpPr>
            <a:xfrm>
              <a:off x="2757694" y="78642"/>
              <a:ext cx="6262481" cy="6830733"/>
              <a:chOff x="2757694" y="78642"/>
              <a:chExt cx="6262481" cy="6830733"/>
            </a:xfrm>
          </p:grpSpPr>
          <p:grpSp>
            <p:nvGrpSpPr>
              <p:cNvPr id="90" name="Group 89">
                <a:extLst>
                  <a:ext uri="{FF2B5EF4-FFF2-40B4-BE49-F238E27FC236}">
                    <a16:creationId xmlns:a16="http://schemas.microsoft.com/office/drawing/2014/main" id="{29312330-8CDF-421C-A447-5D5768EB569D}"/>
                  </a:ext>
                </a:extLst>
              </p:cNvPr>
              <p:cNvGrpSpPr/>
              <p:nvPr/>
            </p:nvGrpSpPr>
            <p:grpSpPr>
              <a:xfrm>
                <a:off x="2757694" y="78642"/>
                <a:ext cx="6204198" cy="6265008"/>
                <a:chOff x="2757694" y="81280"/>
                <a:chExt cx="6204198" cy="6695440"/>
              </a:xfrm>
            </p:grpSpPr>
            <p:pic>
              <p:nvPicPr>
                <p:cNvPr id="92" name="Picture 91" descr="A close up of a logo&#10;&#10;Description automatically generated">
                  <a:extLst>
                    <a:ext uri="{FF2B5EF4-FFF2-40B4-BE49-F238E27FC236}">
                      <a16:creationId xmlns:a16="http://schemas.microsoft.com/office/drawing/2014/main" id="{A28170E7-C58D-48E1-9066-1B99F2CB45E0}"/>
                    </a:ext>
                  </a:extLst>
                </p:cNvPr>
                <p:cNvPicPr>
                  <a:picLocks noChangeAspect="1"/>
                </p:cNvPicPr>
                <p:nvPr/>
              </p:nvPicPr>
              <p:blipFill rotWithShape="1">
                <a:blip r:embed="rId2">
                  <a:extLst>
                    <a:ext uri="{28A0092B-C50C-407E-A947-70E740481C1C}">
                      <a14:useLocalDpi xmlns:a14="http://schemas.microsoft.com/office/drawing/2010/main" val="0"/>
                    </a:ext>
                  </a:extLst>
                </a:blip>
                <a:srcRect l="32827" t="38123" r="28394" b="29539"/>
                <a:stretch/>
              </p:blipFill>
              <p:spPr>
                <a:xfrm>
                  <a:off x="2757694" y="81280"/>
                  <a:ext cx="6204198" cy="6695440"/>
                </a:xfrm>
                <a:prstGeom prst="rect">
                  <a:avLst/>
                </a:prstGeom>
              </p:spPr>
            </p:pic>
            <p:sp>
              <p:nvSpPr>
                <p:cNvPr id="93" name="Star: 5 Points 92">
                  <a:extLst>
                    <a:ext uri="{FF2B5EF4-FFF2-40B4-BE49-F238E27FC236}">
                      <a16:creationId xmlns:a16="http://schemas.microsoft.com/office/drawing/2014/main" id="{1DE3B09F-749A-4AA5-92E0-1BD1DF1B595F}"/>
                    </a:ext>
                  </a:extLst>
                </p:cNvPr>
                <p:cNvSpPr/>
                <p:nvPr/>
              </p:nvSpPr>
              <p:spPr>
                <a:xfrm>
                  <a:off x="4086224" y="4319587"/>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tar: 5 Points 93">
                  <a:extLst>
                    <a:ext uri="{FF2B5EF4-FFF2-40B4-BE49-F238E27FC236}">
                      <a16:creationId xmlns:a16="http://schemas.microsoft.com/office/drawing/2014/main" id="{8FF241AD-6704-4BC1-95B2-8EF9C193EE2F}"/>
                    </a:ext>
                  </a:extLst>
                </p:cNvPr>
                <p:cNvSpPr/>
                <p:nvPr/>
              </p:nvSpPr>
              <p:spPr>
                <a:xfrm>
                  <a:off x="3562349" y="4095750"/>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Star: 5 Points 94">
                  <a:extLst>
                    <a:ext uri="{FF2B5EF4-FFF2-40B4-BE49-F238E27FC236}">
                      <a16:creationId xmlns:a16="http://schemas.microsoft.com/office/drawing/2014/main" id="{4D6AF7C0-B0BD-4F79-B1AD-7C12D73B2CFF}"/>
                    </a:ext>
                  </a:extLst>
                </p:cNvPr>
                <p:cNvSpPr/>
                <p:nvPr/>
              </p:nvSpPr>
              <p:spPr>
                <a:xfrm>
                  <a:off x="5602618" y="1319212"/>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Star: 5 Points 95">
                  <a:extLst>
                    <a:ext uri="{FF2B5EF4-FFF2-40B4-BE49-F238E27FC236}">
                      <a16:creationId xmlns:a16="http://schemas.microsoft.com/office/drawing/2014/main" id="{25C56FFB-EAE3-46A9-B55B-5F918CC27001}"/>
                    </a:ext>
                  </a:extLst>
                </p:cNvPr>
                <p:cNvSpPr/>
                <p:nvPr/>
              </p:nvSpPr>
              <p:spPr>
                <a:xfrm>
                  <a:off x="6783718" y="300037"/>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C66364D-9E73-422C-B4F7-350852C5998E}"/>
                    </a:ext>
                  </a:extLst>
                </p:cNvPr>
                <p:cNvSpPr txBox="1"/>
                <p:nvPr/>
              </p:nvSpPr>
              <p:spPr>
                <a:xfrm>
                  <a:off x="3428999" y="3686175"/>
                  <a:ext cx="781049" cy="328923"/>
                </a:xfrm>
                <a:prstGeom prst="rect">
                  <a:avLst/>
                </a:prstGeom>
                <a:noFill/>
              </p:spPr>
              <p:txBody>
                <a:bodyPr wrap="square" rtlCol="0">
                  <a:spAutoFit/>
                </a:bodyPr>
                <a:lstStyle/>
                <a:p>
                  <a:r>
                    <a:rPr lang="en-US" sz="1400" dirty="0">
                      <a:solidFill>
                        <a:srgbClr val="FF0000"/>
                      </a:solidFill>
                    </a:rPr>
                    <a:t>F 200</a:t>
                  </a:r>
                </a:p>
              </p:txBody>
            </p:sp>
            <p:sp>
              <p:nvSpPr>
                <p:cNvPr id="98" name="TextBox 97">
                  <a:extLst>
                    <a:ext uri="{FF2B5EF4-FFF2-40B4-BE49-F238E27FC236}">
                      <a16:creationId xmlns:a16="http://schemas.microsoft.com/office/drawing/2014/main" id="{1EF2C4CB-2CFF-45B3-8C34-61B3763D8B97}"/>
                    </a:ext>
                  </a:extLst>
                </p:cNvPr>
                <p:cNvSpPr txBox="1"/>
                <p:nvPr/>
              </p:nvSpPr>
              <p:spPr>
                <a:xfrm>
                  <a:off x="4086224" y="4538662"/>
                  <a:ext cx="781049" cy="328923"/>
                </a:xfrm>
                <a:prstGeom prst="rect">
                  <a:avLst/>
                </a:prstGeom>
                <a:noFill/>
              </p:spPr>
              <p:txBody>
                <a:bodyPr wrap="square" rtlCol="0">
                  <a:spAutoFit/>
                </a:bodyPr>
                <a:lstStyle/>
                <a:p>
                  <a:r>
                    <a:rPr lang="en-US" sz="1400" dirty="0">
                      <a:solidFill>
                        <a:srgbClr val="FF0000"/>
                      </a:solidFill>
                    </a:rPr>
                    <a:t>F 100</a:t>
                  </a:r>
                </a:p>
              </p:txBody>
            </p:sp>
            <p:sp>
              <p:nvSpPr>
                <p:cNvPr id="99" name="TextBox 98">
                  <a:extLst>
                    <a:ext uri="{FF2B5EF4-FFF2-40B4-BE49-F238E27FC236}">
                      <a16:creationId xmlns:a16="http://schemas.microsoft.com/office/drawing/2014/main" id="{BD389676-51C6-4D8B-8F26-8EF2AB83C542}"/>
                    </a:ext>
                  </a:extLst>
                </p:cNvPr>
                <p:cNvSpPr txBox="1"/>
                <p:nvPr/>
              </p:nvSpPr>
              <p:spPr>
                <a:xfrm>
                  <a:off x="5141120" y="1113830"/>
                  <a:ext cx="1116342" cy="328923"/>
                </a:xfrm>
                <a:prstGeom prst="rect">
                  <a:avLst/>
                </a:prstGeom>
                <a:noFill/>
              </p:spPr>
              <p:txBody>
                <a:bodyPr wrap="square" rtlCol="0">
                  <a:spAutoFit/>
                </a:bodyPr>
                <a:lstStyle/>
                <a:p>
                  <a:r>
                    <a:rPr lang="en-US" sz="1400" dirty="0">
                      <a:solidFill>
                        <a:srgbClr val="FF0000"/>
                      </a:solidFill>
                    </a:rPr>
                    <a:t>B 100</a:t>
                  </a:r>
                </a:p>
              </p:txBody>
            </p:sp>
            <p:sp>
              <p:nvSpPr>
                <p:cNvPr id="100" name="TextBox 99">
                  <a:extLst>
                    <a:ext uri="{FF2B5EF4-FFF2-40B4-BE49-F238E27FC236}">
                      <a16:creationId xmlns:a16="http://schemas.microsoft.com/office/drawing/2014/main" id="{6B1D09F1-C4C4-4CE3-8A43-3CAC772B34BA}"/>
                    </a:ext>
                  </a:extLst>
                </p:cNvPr>
                <p:cNvSpPr txBox="1"/>
                <p:nvPr/>
              </p:nvSpPr>
              <p:spPr>
                <a:xfrm>
                  <a:off x="6286502" y="314552"/>
                  <a:ext cx="1116342" cy="328923"/>
                </a:xfrm>
                <a:prstGeom prst="rect">
                  <a:avLst/>
                </a:prstGeom>
                <a:noFill/>
              </p:spPr>
              <p:txBody>
                <a:bodyPr wrap="square" rtlCol="0">
                  <a:spAutoFit/>
                </a:bodyPr>
                <a:lstStyle/>
                <a:p>
                  <a:r>
                    <a:rPr lang="en-US" sz="1400" dirty="0">
                      <a:solidFill>
                        <a:srgbClr val="FF0000"/>
                      </a:solidFill>
                    </a:rPr>
                    <a:t>B 200</a:t>
                  </a:r>
                </a:p>
              </p:txBody>
            </p:sp>
            <p:sp>
              <p:nvSpPr>
                <p:cNvPr id="101" name="Star: 5 Points 100">
                  <a:extLst>
                    <a:ext uri="{FF2B5EF4-FFF2-40B4-BE49-F238E27FC236}">
                      <a16:creationId xmlns:a16="http://schemas.microsoft.com/office/drawing/2014/main" id="{73F8E42A-EAF5-439F-AF0E-E02A21BFECD7}"/>
                    </a:ext>
                  </a:extLst>
                </p:cNvPr>
                <p:cNvSpPr/>
                <p:nvPr/>
              </p:nvSpPr>
              <p:spPr>
                <a:xfrm>
                  <a:off x="5883605" y="1812687"/>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tar: 5 Points 101">
                  <a:extLst>
                    <a:ext uri="{FF2B5EF4-FFF2-40B4-BE49-F238E27FC236}">
                      <a16:creationId xmlns:a16="http://schemas.microsoft.com/office/drawing/2014/main" id="{C36585A9-E8E1-4A87-A5F5-33069BE10BDC}"/>
                    </a:ext>
                  </a:extLst>
                </p:cNvPr>
                <p:cNvSpPr/>
                <p:nvPr/>
              </p:nvSpPr>
              <p:spPr>
                <a:xfrm>
                  <a:off x="6331280" y="2384187"/>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tar: 5 Points 102">
                  <a:extLst>
                    <a:ext uri="{FF2B5EF4-FFF2-40B4-BE49-F238E27FC236}">
                      <a16:creationId xmlns:a16="http://schemas.microsoft.com/office/drawing/2014/main" id="{C652766A-3E05-439C-8055-DC26AAAD5720}"/>
                    </a:ext>
                  </a:extLst>
                </p:cNvPr>
                <p:cNvSpPr/>
                <p:nvPr/>
              </p:nvSpPr>
              <p:spPr>
                <a:xfrm>
                  <a:off x="6655130" y="1197409"/>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Star: 5 Points 103">
                  <a:extLst>
                    <a:ext uri="{FF2B5EF4-FFF2-40B4-BE49-F238E27FC236}">
                      <a16:creationId xmlns:a16="http://schemas.microsoft.com/office/drawing/2014/main" id="{842DC495-EDE7-422E-9EE1-544F0B2FA69C}"/>
                    </a:ext>
                  </a:extLst>
                </p:cNvPr>
                <p:cNvSpPr/>
                <p:nvPr/>
              </p:nvSpPr>
              <p:spPr>
                <a:xfrm>
                  <a:off x="7409524" y="2698512"/>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Star: 5 Points 104">
                  <a:extLst>
                    <a:ext uri="{FF2B5EF4-FFF2-40B4-BE49-F238E27FC236}">
                      <a16:creationId xmlns:a16="http://schemas.microsoft.com/office/drawing/2014/main" id="{B42E7632-13F6-4031-832F-23B4E2F9A862}"/>
                    </a:ext>
                  </a:extLst>
                </p:cNvPr>
                <p:cNvSpPr/>
                <p:nvPr/>
              </p:nvSpPr>
              <p:spPr>
                <a:xfrm>
                  <a:off x="6716085" y="2277586"/>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Star: 5 Points 105">
                  <a:extLst>
                    <a:ext uri="{FF2B5EF4-FFF2-40B4-BE49-F238E27FC236}">
                      <a16:creationId xmlns:a16="http://schemas.microsoft.com/office/drawing/2014/main" id="{9ED6BF46-3699-4F99-80DA-9E2600E81CF2}"/>
                    </a:ext>
                  </a:extLst>
                </p:cNvPr>
                <p:cNvSpPr/>
                <p:nvPr/>
              </p:nvSpPr>
              <p:spPr>
                <a:xfrm>
                  <a:off x="3471861" y="4798456"/>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tar: 5 Points 106">
                  <a:extLst>
                    <a:ext uri="{FF2B5EF4-FFF2-40B4-BE49-F238E27FC236}">
                      <a16:creationId xmlns:a16="http://schemas.microsoft.com/office/drawing/2014/main" id="{D7EF34A4-D4F8-4826-8B03-F636180BD406}"/>
                    </a:ext>
                  </a:extLst>
                </p:cNvPr>
                <p:cNvSpPr/>
                <p:nvPr/>
              </p:nvSpPr>
              <p:spPr>
                <a:xfrm>
                  <a:off x="3386135" y="5176916"/>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Star: 5 Points 107">
                  <a:extLst>
                    <a:ext uri="{FF2B5EF4-FFF2-40B4-BE49-F238E27FC236}">
                      <a16:creationId xmlns:a16="http://schemas.microsoft.com/office/drawing/2014/main" id="{9964B491-EE6E-488E-B6B4-37F6DA81CFDF}"/>
                    </a:ext>
                  </a:extLst>
                </p:cNvPr>
                <p:cNvSpPr/>
                <p:nvPr/>
              </p:nvSpPr>
              <p:spPr>
                <a:xfrm>
                  <a:off x="3409949" y="5706625"/>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tar: 5 Points 108">
                  <a:extLst>
                    <a:ext uri="{FF2B5EF4-FFF2-40B4-BE49-F238E27FC236}">
                      <a16:creationId xmlns:a16="http://schemas.microsoft.com/office/drawing/2014/main" id="{2CFD6D9F-5071-4DD7-8424-0CDD8FF0390E}"/>
                    </a:ext>
                  </a:extLst>
                </p:cNvPr>
                <p:cNvSpPr/>
                <p:nvPr/>
              </p:nvSpPr>
              <p:spPr>
                <a:xfrm>
                  <a:off x="3657597" y="5858350"/>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tar: 5 Points 109">
                  <a:extLst>
                    <a:ext uri="{FF2B5EF4-FFF2-40B4-BE49-F238E27FC236}">
                      <a16:creationId xmlns:a16="http://schemas.microsoft.com/office/drawing/2014/main" id="{9D2C82F9-3EEA-4EDF-B295-F0043C30DD94}"/>
                    </a:ext>
                  </a:extLst>
                </p:cNvPr>
                <p:cNvSpPr/>
                <p:nvPr/>
              </p:nvSpPr>
              <p:spPr>
                <a:xfrm>
                  <a:off x="3667124" y="6077425"/>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Star: 5 Points 110">
                  <a:extLst>
                    <a:ext uri="{FF2B5EF4-FFF2-40B4-BE49-F238E27FC236}">
                      <a16:creationId xmlns:a16="http://schemas.microsoft.com/office/drawing/2014/main" id="{887A09D0-91D6-42E0-9582-D8CC7076ED0C}"/>
                    </a:ext>
                  </a:extLst>
                </p:cNvPr>
                <p:cNvSpPr/>
                <p:nvPr/>
              </p:nvSpPr>
              <p:spPr>
                <a:xfrm>
                  <a:off x="5326392" y="3319462"/>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Star: 5 Points 111">
                  <a:extLst>
                    <a:ext uri="{FF2B5EF4-FFF2-40B4-BE49-F238E27FC236}">
                      <a16:creationId xmlns:a16="http://schemas.microsoft.com/office/drawing/2014/main" id="{AF0ECE7B-225C-4033-8DA1-BB74749BD72D}"/>
                    </a:ext>
                  </a:extLst>
                </p:cNvPr>
                <p:cNvSpPr/>
                <p:nvPr/>
              </p:nvSpPr>
              <p:spPr>
                <a:xfrm>
                  <a:off x="4626097" y="3986212"/>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Star: 5 Points 112">
                  <a:extLst>
                    <a:ext uri="{FF2B5EF4-FFF2-40B4-BE49-F238E27FC236}">
                      <a16:creationId xmlns:a16="http://schemas.microsoft.com/office/drawing/2014/main" id="{F1B1EE1E-CCCD-434E-9B8F-4276C3F5CA14}"/>
                    </a:ext>
                  </a:extLst>
                </p:cNvPr>
                <p:cNvSpPr/>
                <p:nvPr/>
              </p:nvSpPr>
              <p:spPr>
                <a:xfrm>
                  <a:off x="3668833" y="4693680"/>
                  <a:ext cx="257175" cy="2190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324176FD-E8C8-47BA-A620-2A45F50FA9F8}"/>
                    </a:ext>
                  </a:extLst>
                </p:cNvPr>
                <p:cNvSpPr txBox="1"/>
                <p:nvPr/>
              </p:nvSpPr>
              <p:spPr>
                <a:xfrm>
                  <a:off x="3038472" y="4727697"/>
                  <a:ext cx="846302" cy="328923"/>
                </a:xfrm>
                <a:prstGeom prst="rect">
                  <a:avLst/>
                </a:prstGeom>
                <a:noFill/>
              </p:spPr>
              <p:txBody>
                <a:bodyPr wrap="square" rtlCol="0">
                  <a:spAutoFit/>
                </a:bodyPr>
                <a:lstStyle/>
                <a:p>
                  <a:r>
                    <a:rPr lang="en-US" sz="1400" dirty="0">
                      <a:solidFill>
                        <a:srgbClr val="FF0000"/>
                      </a:solidFill>
                    </a:rPr>
                    <a:t>F20</a:t>
                  </a:r>
                </a:p>
              </p:txBody>
            </p:sp>
            <p:sp>
              <p:nvSpPr>
                <p:cNvPr id="115" name="TextBox 114">
                  <a:extLst>
                    <a:ext uri="{FF2B5EF4-FFF2-40B4-BE49-F238E27FC236}">
                      <a16:creationId xmlns:a16="http://schemas.microsoft.com/office/drawing/2014/main" id="{DAAE1EAE-759A-419E-A478-0C95103B41A4}"/>
                    </a:ext>
                  </a:extLst>
                </p:cNvPr>
                <p:cNvSpPr txBox="1"/>
                <p:nvPr/>
              </p:nvSpPr>
              <p:spPr>
                <a:xfrm>
                  <a:off x="2990769" y="5105546"/>
                  <a:ext cx="714167" cy="328923"/>
                </a:xfrm>
                <a:prstGeom prst="rect">
                  <a:avLst/>
                </a:prstGeom>
                <a:noFill/>
              </p:spPr>
              <p:txBody>
                <a:bodyPr wrap="square" rtlCol="0">
                  <a:spAutoFit/>
                </a:bodyPr>
                <a:lstStyle/>
                <a:p>
                  <a:r>
                    <a:rPr lang="en-US" sz="1400" dirty="0">
                      <a:solidFill>
                        <a:srgbClr val="FF0000"/>
                      </a:solidFill>
                    </a:rPr>
                    <a:t>F30</a:t>
                  </a:r>
                </a:p>
              </p:txBody>
            </p:sp>
            <p:sp>
              <p:nvSpPr>
                <p:cNvPr id="116" name="TextBox 115">
                  <a:extLst>
                    <a:ext uri="{FF2B5EF4-FFF2-40B4-BE49-F238E27FC236}">
                      <a16:creationId xmlns:a16="http://schemas.microsoft.com/office/drawing/2014/main" id="{015BED18-3324-4039-AF7F-2E6BD6AD7546}"/>
                    </a:ext>
                  </a:extLst>
                </p:cNvPr>
                <p:cNvSpPr txBox="1"/>
                <p:nvPr/>
              </p:nvSpPr>
              <p:spPr>
                <a:xfrm>
                  <a:off x="3038473" y="5706626"/>
                  <a:ext cx="666463" cy="328923"/>
                </a:xfrm>
                <a:prstGeom prst="rect">
                  <a:avLst/>
                </a:prstGeom>
                <a:noFill/>
              </p:spPr>
              <p:txBody>
                <a:bodyPr wrap="square" rtlCol="0">
                  <a:spAutoFit/>
                </a:bodyPr>
                <a:lstStyle/>
                <a:p>
                  <a:r>
                    <a:rPr lang="en-US" sz="1400" dirty="0">
                      <a:solidFill>
                        <a:srgbClr val="FF0000"/>
                      </a:solidFill>
                    </a:rPr>
                    <a:t>F45</a:t>
                  </a:r>
                </a:p>
              </p:txBody>
            </p:sp>
            <p:sp>
              <p:nvSpPr>
                <p:cNvPr id="117" name="TextBox 116">
                  <a:extLst>
                    <a:ext uri="{FF2B5EF4-FFF2-40B4-BE49-F238E27FC236}">
                      <a16:creationId xmlns:a16="http://schemas.microsoft.com/office/drawing/2014/main" id="{CC24B8D0-A8FE-4216-BFD6-5E2C980EA43D}"/>
                    </a:ext>
                  </a:extLst>
                </p:cNvPr>
                <p:cNvSpPr txBox="1"/>
                <p:nvPr/>
              </p:nvSpPr>
              <p:spPr>
                <a:xfrm>
                  <a:off x="3829046" y="5706626"/>
                  <a:ext cx="747508" cy="328923"/>
                </a:xfrm>
                <a:prstGeom prst="rect">
                  <a:avLst/>
                </a:prstGeom>
                <a:noFill/>
              </p:spPr>
              <p:txBody>
                <a:bodyPr wrap="square" rtlCol="0">
                  <a:spAutoFit/>
                </a:bodyPr>
                <a:lstStyle/>
                <a:p>
                  <a:r>
                    <a:rPr lang="en-US" sz="1400" dirty="0">
                      <a:solidFill>
                        <a:srgbClr val="FF0000"/>
                      </a:solidFill>
                    </a:rPr>
                    <a:t>F50</a:t>
                  </a:r>
                </a:p>
              </p:txBody>
            </p:sp>
            <p:sp>
              <p:nvSpPr>
                <p:cNvPr id="118" name="TextBox 117">
                  <a:extLst>
                    <a:ext uri="{FF2B5EF4-FFF2-40B4-BE49-F238E27FC236}">
                      <a16:creationId xmlns:a16="http://schemas.microsoft.com/office/drawing/2014/main" id="{7EB40F87-02D6-4A54-A7C7-8AED2DD22221}"/>
                    </a:ext>
                  </a:extLst>
                </p:cNvPr>
                <p:cNvSpPr txBox="1"/>
                <p:nvPr/>
              </p:nvSpPr>
              <p:spPr>
                <a:xfrm>
                  <a:off x="3514722" y="6277390"/>
                  <a:ext cx="1687846" cy="328923"/>
                </a:xfrm>
                <a:prstGeom prst="rect">
                  <a:avLst/>
                </a:prstGeom>
                <a:noFill/>
              </p:spPr>
              <p:txBody>
                <a:bodyPr wrap="square" rtlCol="0">
                  <a:spAutoFit/>
                </a:bodyPr>
                <a:lstStyle/>
                <a:p>
                  <a:r>
                    <a:rPr lang="en-US" sz="1400" dirty="0">
                      <a:solidFill>
                        <a:srgbClr val="FF0000"/>
                      </a:solidFill>
                    </a:rPr>
                    <a:t>F01</a:t>
                  </a:r>
                </a:p>
              </p:txBody>
            </p:sp>
            <p:sp>
              <p:nvSpPr>
                <p:cNvPr id="119" name="TextBox 118">
                  <a:extLst>
                    <a:ext uri="{FF2B5EF4-FFF2-40B4-BE49-F238E27FC236}">
                      <a16:creationId xmlns:a16="http://schemas.microsoft.com/office/drawing/2014/main" id="{A956279A-8A04-440C-83DB-F624069EC4D6}"/>
                    </a:ext>
                  </a:extLst>
                </p:cNvPr>
                <p:cNvSpPr txBox="1"/>
                <p:nvPr/>
              </p:nvSpPr>
              <p:spPr>
                <a:xfrm>
                  <a:off x="6973260" y="1054315"/>
                  <a:ext cx="1116342" cy="328923"/>
                </a:xfrm>
                <a:prstGeom prst="rect">
                  <a:avLst/>
                </a:prstGeom>
                <a:noFill/>
              </p:spPr>
              <p:txBody>
                <a:bodyPr wrap="square" rtlCol="0">
                  <a:spAutoFit/>
                </a:bodyPr>
                <a:lstStyle/>
                <a:p>
                  <a:r>
                    <a:rPr lang="en-US" sz="1400" dirty="0">
                      <a:solidFill>
                        <a:srgbClr val="FF0000"/>
                      </a:solidFill>
                    </a:rPr>
                    <a:t>B30</a:t>
                  </a:r>
                </a:p>
              </p:txBody>
            </p:sp>
            <p:sp>
              <p:nvSpPr>
                <p:cNvPr id="120" name="TextBox 119">
                  <a:extLst>
                    <a:ext uri="{FF2B5EF4-FFF2-40B4-BE49-F238E27FC236}">
                      <a16:creationId xmlns:a16="http://schemas.microsoft.com/office/drawing/2014/main" id="{3E077302-9E35-47CC-BC26-42E8AB7DB5CD}"/>
                    </a:ext>
                  </a:extLst>
                </p:cNvPr>
                <p:cNvSpPr txBox="1"/>
                <p:nvPr/>
              </p:nvSpPr>
              <p:spPr>
                <a:xfrm>
                  <a:off x="5503476" y="1815779"/>
                  <a:ext cx="1106610" cy="328923"/>
                </a:xfrm>
                <a:prstGeom prst="rect">
                  <a:avLst/>
                </a:prstGeom>
                <a:noFill/>
              </p:spPr>
              <p:txBody>
                <a:bodyPr wrap="square" rtlCol="0">
                  <a:spAutoFit/>
                </a:bodyPr>
                <a:lstStyle/>
                <a:p>
                  <a:r>
                    <a:rPr lang="en-US" sz="1400" dirty="0">
                      <a:solidFill>
                        <a:srgbClr val="FF0000"/>
                      </a:solidFill>
                    </a:rPr>
                    <a:t>B20</a:t>
                  </a:r>
                </a:p>
              </p:txBody>
            </p:sp>
            <p:sp>
              <p:nvSpPr>
                <p:cNvPr id="121" name="TextBox 120">
                  <a:extLst>
                    <a:ext uri="{FF2B5EF4-FFF2-40B4-BE49-F238E27FC236}">
                      <a16:creationId xmlns:a16="http://schemas.microsoft.com/office/drawing/2014/main" id="{A2B59361-6880-435F-B86A-CBA9ADCC8E58}"/>
                    </a:ext>
                  </a:extLst>
                </p:cNvPr>
                <p:cNvSpPr txBox="1"/>
                <p:nvPr/>
              </p:nvSpPr>
              <p:spPr>
                <a:xfrm>
                  <a:off x="7199956" y="2860557"/>
                  <a:ext cx="1089652" cy="328923"/>
                </a:xfrm>
                <a:prstGeom prst="rect">
                  <a:avLst/>
                </a:prstGeom>
                <a:noFill/>
              </p:spPr>
              <p:txBody>
                <a:bodyPr wrap="square" rtlCol="0">
                  <a:spAutoFit/>
                </a:bodyPr>
                <a:lstStyle/>
                <a:p>
                  <a:r>
                    <a:rPr lang="en-US" sz="1400" dirty="0">
                      <a:solidFill>
                        <a:srgbClr val="FF0000"/>
                      </a:solidFill>
                    </a:rPr>
                    <a:t>B50</a:t>
                  </a:r>
                </a:p>
              </p:txBody>
            </p:sp>
            <p:sp>
              <p:nvSpPr>
                <p:cNvPr id="122" name="TextBox 121">
                  <a:extLst>
                    <a:ext uri="{FF2B5EF4-FFF2-40B4-BE49-F238E27FC236}">
                      <a16:creationId xmlns:a16="http://schemas.microsoft.com/office/drawing/2014/main" id="{ACF763CC-73E3-448C-90C8-5453DAEB3124}"/>
                    </a:ext>
                  </a:extLst>
                </p:cNvPr>
                <p:cNvSpPr txBox="1"/>
                <p:nvPr/>
              </p:nvSpPr>
              <p:spPr>
                <a:xfrm>
                  <a:off x="6655130" y="2019354"/>
                  <a:ext cx="1089652" cy="328923"/>
                </a:xfrm>
                <a:prstGeom prst="rect">
                  <a:avLst/>
                </a:prstGeom>
                <a:noFill/>
              </p:spPr>
              <p:txBody>
                <a:bodyPr wrap="square" rtlCol="0">
                  <a:spAutoFit/>
                </a:bodyPr>
                <a:lstStyle/>
                <a:p>
                  <a:r>
                    <a:rPr lang="en-US" sz="1400" dirty="0">
                      <a:solidFill>
                        <a:srgbClr val="FF0000"/>
                      </a:solidFill>
                    </a:rPr>
                    <a:t>B45</a:t>
                  </a:r>
                </a:p>
              </p:txBody>
            </p:sp>
          </p:grpSp>
          <p:sp>
            <p:nvSpPr>
              <p:cNvPr id="91" name="TextBox 90">
                <a:extLst>
                  <a:ext uri="{FF2B5EF4-FFF2-40B4-BE49-F238E27FC236}">
                    <a16:creationId xmlns:a16="http://schemas.microsoft.com/office/drawing/2014/main" id="{BBE3D3D4-41C8-49F5-AC6F-1EB0C966BCE6}"/>
                  </a:ext>
                </a:extLst>
              </p:cNvPr>
              <p:cNvSpPr txBox="1"/>
              <p:nvPr/>
            </p:nvSpPr>
            <p:spPr>
              <a:xfrm>
                <a:off x="2847975" y="6324600"/>
                <a:ext cx="6172200" cy="584775"/>
              </a:xfrm>
              <a:prstGeom prst="rect">
                <a:avLst/>
              </a:prstGeom>
              <a:noFill/>
            </p:spPr>
            <p:txBody>
              <a:bodyPr wrap="square" rtlCol="0">
                <a:spAutoFit/>
              </a:bodyPr>
              <a:lstStyle/>
              <a:p>
                <a:r>
                  <a:rPr lang="en-US" sz="1600" dirty="0"/>
                  <a:t>Figure 5. Proposed sampling sites ( n= 17) along the reservoir gradient from BVR to FCR.</a:t>
                </a:r>
              </a:p>
            </p:txBody>
          </p:sp>
        </p:grpSp>
        <p:sp>
          <p:nvSpPr>
            <p:cNvPr id="86" name="TextBox 85">
              <a:extLst>
                <a:ext uri="{FF2B5EF4-FFF2-40B4-BE49-F238E27FC236}">
                  <a16:creationId xmlns:a16="http://schemas.microsoft.com/office/drawing/2014/main" id="{94C21CCA-631B-4D23-B5FF-E16D8A1A1C46}"/>
                </a:ext>
              </a:extLst>
            </p:cNvPr>
            <p:cNvSpPr txBox="1"/>
            <p:nvPr/>
          </p:nvSpPr>
          <p:spPr>
            <a:xfrm>
              <a:off x="6012192" y="2281297"/>
              <a:ext cx="600739" cy="307777"/>
            </a:xfrm>
            <a:prstGeom prst="rect">
              <a:avLst/>
            </a:prstGeom>
            <a:noFill/>
          </p:spPr>
          <p:txBody>
            <a:bodyPr wrap="square" rtlCol="0">
              <a:spAutoFit/>
            </a:bodyPr>
            <a:lstStyle/>
            <a:p>
              <a:r>
                <a:rPr lang="en-US" sz="1400" dirty="0">
                  <a:solidFill>
                    <a:srgbClr val="FF0000"/>
                  </a:solidFill>
                </a:rPr>
                <a:t>B01</a:t>
              </a:r>
            </a:p>
          </p:txBody>
        </p:sp>
        <p:sp>
          <p:nvSpPr>
            <p:cNvPr id="87" name="TextBox 86">
              <a:extLst>
                <a:ext uri="{FF2B5EF4-FFF2-40B4-BE49-F238E27FC236}">
                  <a16:creationId xmlns:a16="http://schemas.microsoft.com/office/drawing/2014/main" id="{17E4023E-6607-4008-B5B4-02CBDCF97698}"/>
                </a:ext>
              </a:extLst>
            </p:cNvPr>
            <p:cNvSpPr txBox="1"/>
            <p:nvPr/>
          </p:nvSpPr>
          <p:spPr>
            <a:xfrm>
              <a:off x="5326392" y="3317693"/>
              <a:ext cx="960110" cy="307777"/>
            </a:xfrm>
            <a:prstGeom prst="rect">
              <a:avLst/>
            </a:prstGeom>
            <a:noFill/>
          </p:spPr>
          <p:txBody>
            <a:bodyPr wrap="square" rtlCol="0">
              <a:spAutoFit/>
            </a:bodyPr>
            <a:lstStyle/>
            <a:p>
              <a:r>
                <a:rPr lang="en-US" sz="1400" dirty="0">
                  <a:solidFill>
                    <a:srgbClr val="FF0000"/>
                  </a:solidFill>
                </a:rPr>
                <a:t>F 102</a:t>
              </a:r>
            </a:p>
          </p:txBody>
        </p:sp>
        <p:sp>
          <p:nvSpPr>
            <p:cNvPr id="88" name="TextBox 87">
              <a:extLst>
                <a:ext uri="{FF2B5EF4-FFF2-40B4-BE49-F238E27FC236}">
                  <a16:creationId xmlns:a16="http://schemas.microsoft.com/office/drawing/2014/main" id="{FC97BC5C-BB94-4B93-ABFA-9D28750549B3}"/>
                </a:ext>
              </a:extLst>
            </p:cNvPr>
            <p:cNvSpPr txBox="1"/>
            <p:nvPr/>
          </p:nvSpPr>
          <p:spPr>
            <a:xfrm>
              <a:off x="4347518" y="3460616"/>
              <a:ext cx="826761" cy="307777"/>
            </a:xfrm>
            <a:prstGeom prst="rect">
              <a:avLst/>
            </a:prstGeom>
            <a:noFill/>
          </p:spPr>
          <p:txBody>
            <a:bodyPr wrap="square" rtlCol="0">
              <a:spAutoFit/>
            </a:bodyPr>
            <a:lstStyle/>
            <a:p>
              <a:r>
                <a:rPr lang="en-US" sz="1400" dirty="0">
                  <a:solidFill>
                    <a:srgbClr val="FF0000"/>
                  </a:solidFill>
                </a:rPr>
                <a:t>F 101</a:t>
              </a:r>
            </a:p>
          </p:txBody>
        </p:sp>
        <p:sp>
          <p:nvSpPr>
            <p:cNvPr id="89" name="TextBox 88">
              <a:extLst>
                <a:ext uri="{FF2B5EF4-FFF2-40B4-BE49-F238E27FC236}">
                  <a16:creationId xmlns:a16="http://schemas.microsoft.com/office/drawing/2014/main" id="{A9CD18D7-AC8C-4891-9FC3-5A635CDF4F61}"/>
                </a:ext>
              </a:extLst>
            </p:cNvPr>
            <p:cNvSpPr txBox="1"/>
            <p:nvPr/>
          </p:nvSpPr>
          <p:spPr>
            <a:xfrm>
              <a:off x="3721891" y="4523584"/>
              <a:ext cx="1243016" cy="307777"/>
            </a:xfrm>
            <a:prstGeom prst="rect">
              <a:avLst/>
            </a:prstGeom>
            <a:noFill/>
          </p:spPr>
          <p:txBody>
            <a:bodyPr wrap="square" rtlCol="0">
              <a:spAutoFit/>
            </a:bodyPr>
            <a:lstStyle/>
            <a:p>
              <a:r>
                <a:rPr lang="en-US" sz="1400" dirty="0">
                  <a:solidFill>
                    <a:srgbClr val="FF0000"/>
                  </a:solidFill>
                </a:rPr>
                <a:t>F 99</a:t>
              </a:r>
            </a:p>
          </p:txBody>
        </p:sp>
      </p:grpSp>
    </p:spTree>
    <p:extLst>
      <p:ext uri="{BB962C8B-B14F-4D97-AF65-F5344CB8AC3E}">
        <p14:creationId xmlns:p14="http://schemas.microsoft.com/office/powerpoint/2010/main" val="1650697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B06D-9B45-4E17-97D9-06F24202B8B1}"/>
              </a:ext>
            </a:extLst>
          </p:cNvPr>
          <p:cNvSpPr>
            <a:spLocks noGrp="1"/>
          </p:cNvSpPr>
          <p:nvPr>
            <p:ph type="title"/>
          </p:nvPr>
        </p:nvSpPr>
        <p:spPr/>
        <p:txBody>
          <a:bodyPr/>
          <a:lstStyle/>
          <a:p>
            <a:r>
              <a:rPr lang="en-US" dirty="0"/>
              <a:t>What variables to collect?</a:t>
            </a:r>
          </a:p>
        </p:txBody>
      </p:sp>
      <p:sp>
        <p:nvSpPr>
          <p:cNvPr id="3" name="Content Placeholder 2">
            <a:extLst>
              <a:ext uri="{FF2B5EF4-FFF2-40B4-BE49-F238E27FC236}">
                <a16:creationId xmlns:a16="http://schemas.microsoft.com/office/drawing/2014/main" id="{A815B083-E689-47DC-962E-92A8AC9DC400}"/>
              </a:ext>
            </a:extLst>
          </p:cNvPr>
          <p:cNvSpPr>
            <a:spLocks noGrp="1"/>
          </p:cNvSpPr>
          <p:nvPr>
            <p:ph idx="1"/>
          </p:nvPr>
        </p:nvSpPr>
        <p:spPr/>
        <p:txBody>
          <a:bodyPr/>
          <a:lstStyle/>
          <a:p>
            <a:r>
              <a:rPr lang="en-US" dirty="0"/>
              <a:t>Total and soluble nitrogen and phosphorus</a:t>
            </a:r>
          </a:p>
          <a:p>
            <a:r>
              <a:rPr lang="en-US" dirty="0"/>
              <a:t>Chlorophyll-a (filtering + ethanol extraction)</a:t>
            </a:r>
          </a:p>
          <a:p>
            <a:r>
              <a:rPr lang="en-US" dirty="0"/>
              <a:t>Water temperature, DO, and conductivity</a:t>
            </a:r>
          </a:p>
          <a:p>
            <a:r>
              <a:rPr lang="en-US" dirty="0"/>
              <a:t>Discharge at stream sites</a:t>
            </a:r>
          </a:p>
          <a:p>
            <a:pPr lvl="1"/>
            <a:r>
              <a:rPr lang="en-US" dirty="0"/>
              <a:t>Calculated with flowmeter</a:t>
            </a:r>
          </a:p>
          <a:p>
            <a:pPr lvl="1"/>
            <a:r>
              <a:rPr lang="en-US" dirty="0"/>
              <a:t>Salt slugs?</a:t>
            </a:r>
          </a:p>
          <a:p>
            <a:pPr lvl="1"/>
            <a:endParaRPr lang="en-US" dirty="0"/>
          </a:p>
          <a:p>
            <a:r>
              <a:rPr lang="en-US" dirty="0"/>
              <a:t>Study in combination with post-doc AH assessing carbon quality</a:t>
            </a:r>
          </a:p>
          <a:p>
            <a:pPr lvl="1"/>
            <a:r>
              <a:rPr lang="en-US" dirty="0"/>
              <a:t>EEMs and BDOC incubations</a:t>
            </a:r>
          </a:p>
          <a:p>
            <a:endParaRPr lang="en-US" dirty="0"/>
          </a:p>
        </p:txBody>
      </p:sp>
    </p:spTree>
    <p:extLst>
      <p:ext uri="{BB962C8B-B14F-4D97-AF65-F5344CB8AC3E}">
        <p14:creationId xmlns:p14="http://schemas.microsoft.com/office/powerpoint/2010/main" val="2426043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B4FC-5907-494B-81DF-C7B080F1E500}"/>
              </a:ext>
            </a:extLst>
          </p:cNvPr>
          <p:cNvSpPr>
            <a:spLocks noGrp="1"/>
          </p:cNvSpPr>
          <p:nvPr>
            <p:ph type="title"/>
          </p:nvPr>
        </p:nvSpPr>
        <p:spPr/>
        <p:txBody>
          <a:bodyPr/>
          <a:lstStyle/>
          <a:p>
            <a:r>
              <a:rPr lang="en-US" dirty="0"/>
              <a:t>What depth to sample?</a:t>
            </a:r>
          </a:p>
        </p:txBody>
      </p:sp>
      <p:sp>
        <p:nvSpPr>
          <p:cNvPr id="3" name="Content Placeholder 2">
            <a:extLst>
              <a:ext uri="{FF2B5EF4-FFF2-40B4-BE49-F238E27FC236}">
                <a16:creationId xmlns:a16="http://schemas.microsoft.com/office/drawing/2014/main" id="{66E6E559-B7F9-46C9-8619-9B336DECD34F}"/>
              </a:ext>
            </a:extLst>
          </p:cNvPr>
          <p:cNvSpPr>
            <a:spLocks noGrp="1"/>
          </p:cNvSpPr>
          <p:nvPr>
            <p:ph idx="1"/>
          </p:nvPr>
        </p:nvSpPr>
        <p:spPr/>
        <p:txBody>
          <a:bodyPr/>
          <a:lstStyle/>
          <a:p>
            <a:r>
              <a:rPr lang="en-US" dirty="0"/>
              <a:t>Sampling these variables at what depth?</a:t>
            </a:r>
          </a:p>
          <a:p>
            <a:pPr lvl="1"/>
            <a:r>
              <a:rPr lang="en-US" dirty="0"/>
              <a:t>Surface (~0.1m) used in many spatial heterogeneity studies</a:t>
            </a:r>
          </a:p>
          <a:p>
            <a:pPr lvl="1"/>
            <a:r>
              <a:rPr lang="en-US" dirty="0"/>
              <a:t>However, likely that some stream water may be entrained at depth</a:t>
            </a:r>
          </a:p>
          <a:p>
            <a:pPr lvl="2"/>
            <a:r>
              <a:rPr lang="en-US" dirty="0"/>
              <a:t>Is it feasible to measure deep water on the continuum? </a:t>
            </a:r>
          </a:p>
          <a:p>
            <a:pPr marL="457200" lvl="1" indent="0">
              <a:buNone/>
            </a:pPr>
            <a:endParaRPr lang="en-US" dirty="0"/>
          </a:p>
        </p:txBody>
      </p:sp>
    </p:spTree>
    <p:extLst>
      <p:ext uri="{BB962C8B-B14F-4D97-AF65-F5344CB8AC3E}">
        <p14:creationId xmlns:p14="http://schemas.microsoft.com/office/powerpoint/2010/main" val="4164562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8F39-3CF2-4D73-B7D5-CBEC0A5CD937}"/>
              </a:ext>
            </a:extLst>
          </p:cNvPr>
          <p:cNvSpPr>
            <a:spLocks noGrp="1"/>
          </p:cNvSpPr>
          <p:nvPr>
            <p:ph type="title"/>
          </p:nvPr>
        </p:nvSpPr>
        <p:spPr>
          <a:xfrm>
            <a:off x="838200" y="18255"/>
            <a:ext cx="10515600" cy="1325563"/>
          </a:xfrm>
        </p:spPr>
        <p:txBody>
          <a:bodyPr/>
          <a:lstStyle/>
          <a:p>
            <a:r>
              <a:rPr lang="en-US" dirty="0"/>
              <a:t>Back-up Questions</a:t>
            </a:r>
          </a:p>
        </p:txBody>
      </p:sp>
      <p:sp>
        <p:nvSpPr>
          <p:cNvPr id="3" name="Content Placeholder 2">
            <a:extLst>
              <a:ext uri="{FF2B5EF4-FFF2-40B4-BE49-F238E27FC236}">
                <a16:creationId xmlns:a16="http://schemas.microsoft.com/office/drawing/2014/main" id="{BC9D7864-BDD1-4915-8C09-E06166F71764}"/>
              </a:ext>
            </a:extLst>
          </p:cNvPr>
          <p:cNvSpPr>
            <a:spLocks noGrp="1"/>
          </p:cNvSpPr>
          <p:nvPr>
            <p:ph idx="1"/>
          </p:nvPr>
        </p:nvSpPr>
        <p:spPr>
          <a:xfrm>
            <a:off x="838200" y="1280161"/>
            <a:ext cx="7882890" cy="4351338"/>
          </a:xfrm>
        </p:spPr>
        <p:txBody>
          <a:bodyPr/>
          <a:lstStyle/>
          <a:p>
            <a:r>
              <a:rPr lang="en-US" dirty="0"/>
              <a:t>Reservoir chain effect on heterogeneity and relative concentrations of N, P, and </a:t>
            </a:r>
            <a:r>
              <a:rPr lang="en-US" dirty="0" err="1"/>
              <a:t>chla</a:t>
            </a:r>
            <a:endParaRPr lang="en-US" dirty="0"/>
          </a:p>
          <a:p>
            <a:pPr lvl="1"/>
            <a:r>
              <a:rPr lang="en-US" dirty="0"/>
              <a:t>Landscape position and nutrient export</a:t>
            </a:r>
          </a:p>
          <a:p>
            <a:pPr lvl="1"/>
            <a:r>
              <a:rPr lang="en-US" dirty="0"/>
              <a:t>Chain effect on downstream reservoir</a:t>
            </a:r>
          </a:p>
          <a:p>
            <a:pPr lvl="1"/>
            <a:endParaRPr lang="en-US" dirty="0"/>
          </a:p>
          <a:p>
            <a:r>
              <a:rPr lang="en-US" dirty="0"/>
              <a:t>Influence of oxygenation on </a:t>
            </a:r>
          </a:p>
          <a:p>
            <a:pPr marL="0" indent="0">
              <a:buNone/>
            </a:pPr>
            <a:r>
              <a:rPr lang="en-US" dirty="0"/>
              <a:t>   nutrient dynamics</a:t>
            </a:r>
          </a:p>
          <a:p>
            <a:endParaRPr lang="en-US" dirty="0"/>
          </a:p>
          <a:p>
            <a:endParaRPr lang="en-US" dirty="0"/>
          </a:p>
        </p:txBody>
      </p:sp>
      <p:pic>
        <p:nvPicPr>
          <p:cNvPr id="6" name="Picture 5" descr="A tree in a forest&#10;&#10;Description automatically generated">
            <a:extLst>
              <a:ext uri="{FF2B5EF4-FFF2-40B4-BE49-F238E27FC236}">
                <a16:creationId xmlns:a16="http://schemas.microsoft.com/office/drawing/2014/main" id="{BDB89D18-8647-4B70-B3C0-2E6E4F3B8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9346" y="3020001"/>
            <a:ext cx="5725003" cy="3816669"/>
          </a:xfrm>
          <a:prstGeom prst="rect">
            <a:avLst/>
          </a:prstGeom>
        </p:spPr>
      </p:pic>
      <p:pic>
        <p:nvPicPr>
          <p:cNvPr id="46" name="Picture 45" descr="A close up of a logo&#10;&#10;Description automatically generated">
            <a:extLst>
              <a:ext uri="{FF2B5EF4-FFF2-40B4-BE49-F238E27FC236}">
                <a16:creationId xmlns:a16="http://schemas.microsoft.com/office/drawing/2014/main" id="{2D9E96AB-DCEA-411A-8C00-D99E861E1F20}"/>
              </a:ext>
            </a:extLst>
          </p:cNvPr>
          <p:cNvPicPr>
            <a:picLocks noChangeAspect="1"/>
          </p:cNvPicPr>
          <p:nvPr/>
        </p:nvPicPr>
        <p:blipFill rotWithShape="1">
          <a:blip r:embed="rId3">
            <a:extLst>
              <a:ext uri="{28A0092B-C50C-407E-A947-70E740481C1C}">
                <a14:useLocalDpi xmlns:a14="http://schemas.microsoft.com/office/drawing/2010/main" val="0"/>
              </a:ext>
            </a:extLst>
          </a:blip>
          <a:srcRect l="13045" t="21820" r="14052" b="28000"/>
          <a:stretch/>
        </p:blipFill>
        <p:spPr>
          <a:xfrm>
            <a:off x="8846820" y="352227"/>
            <a:ext cx="3097529" cy="2759214"/>
          </a:xfrm>
          <a:prstGeom prst="rect">
            <a:avLst/>
          </a:prstGeom>
        </p:spPr>
      </p:pic>
    </p:spTree>
    <p:extLst>
      <p:ext uri="{BB962C8B-B14F-4D97-AF65-F5344CB8AC3E}">
        <p14:creationId xmlns:p14="http://schemas.microsoft.com/office/powerpoint/2010/main" val="1154832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9A5E4806-3892-4677-A8BD-B8D40515F565}"/>
              </a:ext>
            </a:extLst>
          </p:cNvPr>
          <p:cNvGraphicFramePr>
            <a:graphicFrameLocks noGrp="1"/>
          </p:cNvGraphicFramePr>
          <p:nvPr>
            <p:extLst>
              <p:ext uri="{D42A27DB-BD31-4B8C-83A1-F6EECF244321}">
                <p14:modId xmlns:p14="http://schemas.microsoft.com/office/powerpoint/2010/main" val="3384426598"/>
              </p:ext>
            </p:extLst>
          </p:nvPr>
        </p:nvGraphicFramePr>
        <p:xfrm>
          <a:off x="457200" y="87739"/>
          <a:ext cx="11734800" cy="6438791"/>
        </p:xfrm>
        <a:graphic>
          <a:graphicData uri="http://schemas.openxmlformats.org/drawingml/2006/table">
            <a:tbl>
              <a:tblPr firstRow="1" firstCol="1" bandRow="1"/>
              <a:tblGrid>
                <a:gridCol w="5311140">
                  <a:extLst>
                    <a:ext uri="{9D8B030D-6E8A-4147-A177-3AD203B41FA5}">
                      <a16:colId xmlns:a16="http://schemas.microsoft.com/office/drawing/2014/main" val="755371343"/>
                    </a:ext>
                  </a:extLst>
                </a:gridCol>
                <a:gridCol w="1223010">
                  <a:extLst>
                    <a:ext uri="{9D8B030D-6E8A-4147-A177-3AD203B41FA5}">
                      <a16:colId xmlns:a16="http://schemas.microsoft.com/office/drawing/2014/main" val="1610899966"/>
                    </a:ext>
                  </a:extLst>
                </a:gridCol>
                <a:gridCol w="1280160">
                  <a:extLst>
                    <a:ext uri="{9D8B030D-6E8A-4147-A177-3AD203B41FA5}">
                      <a16:colId xmlns:a16="http://schemas.microsoft.com/office/drawing/2014/main" val="3303653727"/>
                    </a:ext>
                  </a:extLst>
                </a:gridCol>
                <a:gridCol w="1463040">
                  <a:extLst>
                    <a:ext uri="{9D8B030D-6E8A-4147-A177-3AD203B41FA5}">
                      <a16:colId xmlns:a16="http://schemas.microsoft.com/office/drawing/2014/main" val="2027348931"/>
                    </a:ext>
                  </a:extLst>
                </a:gridCol>
                <a:gridCol w="1154430">
                  <a:extLst>
                    <a:ext uri="{9D8B030D-6E8A-4147-A177-3AD203B41FA5}">
                      <a16:colId xmlns:a16="http://schemas.microsoft.com/office/drawing/2014/main" val="130309627"/>
                    </a:ext>
                  </a:extLst>
                </a:gridCol>
                <a:gridCol w="1303020">
                  <a:extLst>
                    <a:ext uri="{9D8B030D-6E8A-4147-A177-3AD203B41FA5}">
                      <a16:colId xmlns:a16="http://schemas.microsoft.com/office/drawing/2014/main" val="3819815769"/>
                    </a:ext>
                  </a:extLst>
                </a:gridCol>
              </a:tblGrid>
              <a:tr h="600881">
                <a:tc gridSpan="6">
                  <a:txBody>
                    <a:bodyPr/>
                    <a:lstStyle/>
                    <a:p>
                      <a:pPr marL="0" marR="0">
                        <a:lnSpc>
                          <a:spcPct val="107000"/>
                        </a:lnSpc>
                        <a:spcBef>
                          <a:spcPts val="0"/>
                        </a:spcBef>
                        <a:spcAft>
                          <a:spcPts val="0"/>
                        </a:spcAft>
                      </a:pPr>
                      <a:r>
                        <a:rPr lang="en-US" sz="1800" b="1">
                          <a:effectLst/>
                          <a:latin typeface="+mj-lt"/>
                          <a:ea typeface="Calibri" panose="020F0502020204030204" pitchFamily="34" charset="0"/>
                          <a:cs typeface="Times New Roman" panose="02020603050405020304" pitchFamily="18" charset="0"/>
                        </a:rPr>
                        <a:t>Table 3. Proposed timeline for Chapter 1</a:t>
                      </a:r>
                      <a:br>
                        <a:rPr lang="en-US" sz="1800">
                          <a:effectLst/>
                          <a:latin typeface="+mj-lt"/>
                          <a:ea typeface="Calibri" panose="020F0502020204030204" pitchFamily="34" charset="0"/>
                          <a:cs typeface="Times New Roman" panose="02020603050405020304" pitchFamily="18" charset="0"/>
                        </a:rPr>
                      </a:br>
                      <a:r>
                        <a:rPr lang="en-US" sz="1800" i="1">
                          <a:effectLst/>
                          <a:latin typeface="+mj-lt"/>
                          <a:ea typeface="Calibri" panose="020F0502020204030204" pitchFamily="34" charset="0"/>
                          <a:cs typeface="Times New Roman" panose="02020603050405020304" pitchFamily="18" charset="0"/>
                        </a:rPr>
                        <a:t>Black boxes indicate completed tasks, gray boxes indicate proposed completion</a:t>
                      </a: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88135406"/>
                  </a:ext>
                </a:extLst>
              </a:tr>
              <a:tr h="293627">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Fall 2018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Spring 2019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Summer 2019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Fall 2019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Spring 2020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868330"/>
                  </a:ext>
                </a:extLst>
              </a:tr>
              <a:tr h="438518">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Develop ARIMA GLM-AED, Ch. 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D0D0D"/>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9095676"/>
                  </a:ext>
                </a:extLst>
              </a:tr>
              <a:tr h="422910">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Calibrate GLM-AED, Ch. 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D0D0D"/>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758651"/>
                  </a:ext>
                </a:extLst>
              </a:tr>
              <a:tr h="400050">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Produce hindcasts, Ch. 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D0D0D"/>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2144568"/>
                  </a:ext>
                </a:extLst>
              </a:tr>
              <a:tr h="377190">
                <a:tc>
                  <a:txBody>
                    <a:bodyPr/>
                    <a:lstStyle/>
                    <a:p>
                      <a:pPr marL="0" marR="0" indent="0">
                        <a:lnSpc>
                          <a:spcPct val="107000"/>
                        </a:lnSpc>
                        <a:spcBef>
                          <a:spcPts val="0"/>
                        </a:spcBef>
                        <a:spcAft>
                          <a:spcPts val="0"/>
                        </a:spcAft>
                        <a:buFont typeface="Arial" panose="020B0604020202020204" pitchFamily="34" charset="0"/>
                        <a:buNone/>
                      </a:pPr>
                      <a:r>
                        <a:rPr lang="en-US" sz="1800" dirty="0">
                          <a:effectLst/>
                          <a:latin typeface="+mj-lt"/>
                          <a:ea typeface="Calibri" panose="020F0502020204030204" pitchFamily="34" charset="0"/>
                          <a:cs typeface="Times New Roman" panose="02020603050405020304" pitchFamily="18" charset="0"/>
                        </a:rPr>
                        <a:t>Validate model, Ch. 1 (Q1)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2734566"/>
                  </a:ext>
                </a:extLst>
              </a:tr>
              <a:tr h="400050">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Adapt FLARE code for ARIMA, Ch. 1 (Q2)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628243"/>
                  </a:ext>
                </a:extLst>
              </a:tr>
              <a:tr h="377190">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Summer field sampling, Ch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2071951"/>
                  </a:ext>
                </a:extLst>
              </a:tr>
              <a:tr h="369750">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Create integrated model average, Ch. 1 (Q3)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1534491"/>
                  </a:ext>
                </a:extLst>
              </a:tr>
              <a:tr h="361770">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Nutrient laboratory analyses, Ch.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5903189"/>
                  </a:ext>
                </a:extLst>
              </a:tr>
              <a:tr h="388620">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Nutrient statistical analyses, Ch.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15482183"/>
                  </a:ext>
                </a:extLst>
              </a:tr>
              <a:tr h="354330">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Run forecasts in FLARE, Ch. 1 (Q2)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1047548847"/>
                  </a:ext>
                </a:extLst>
              </a:tr>
              <a:tr h="388620">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Manuscript writing and edits, Ch.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3404784539"/>
                  </a:ext>
                </a:extLst>
              </a:tr>
              <a:tr h="600881">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Submit manuscript for Chapter 1, target journal: </a:t>
                      </a:r>
                      <a:r>
                        <a:rPr lang="en-US" sz="1800" i="1" dirty="0">
                          <a:effectLst/>
                          <a:latin typeface="+mj-lt"/>
                          <a:ea typeface="Calibri" panose="020F0502020204030204" pitchFamily="34" charset="0"/>
                          <a:cs typeface="Times New Roman" panose="02020603050405020304" pitchFamily="18" charset="0"/>
                        </a:rPr>
                        <a:t>Ecological Applications</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2165930969"/>
                  </a:ext>
                </a:extLst>
              </a:tr>
              <a:tr h="664404">
                <a:tc>
                  <a:txBody>
                    <a:bodyPr/>
                    <a:lstStyle/>
                    <a:p>
                      <a:pPr marL="0" marR="0">
                        <a:lnSpc>
                          <a:spcPct val="107000"/>
                        </a:lnSpc>
                        <a:spcBef>
                          <a:spcPts val="0"/>
                        </a:spcBef>
                        <a:spcAft>
                          <a:spcPts val="0"/>
                        </a:spcAft>
                      </a:pPr>
                      <a:r>
                        <a:rPr lang="en-US" sz="1800" dirty="0">
                          <a:effectLst/>
                          <a:latin typeface="+mj-lt"/>
                          <a:ea typeface="Calibri" panose="020F0502020204030204" pitchFamily="34" charset="0"/>
                          <a:cs typeface="Times New Roman" panose="02020603050405020304" pitchFamily="18" charset="0"/>
                        </a:rPr>
                        <a:t>Submit manuscript, Ch 2; possible target journals: L&amp;O, Ecosystems, </a:t>
                      </a:r>
                      <a:r>
                        <a:rPr lang="en-US" sz="1800" dirty="0" err="1">
                          <a:effectLst/>
                          <a:latin typeface="+mj-lt"/>
                          <a:ea typeface="Calibri" panose="020F0502020204030204" pitchFamily="34" charset="0"/>
                          <a:cs typeface="Times New Roman" panose="02020603050405020304" pitchFamily="18" charset="0"/>
                        </a:rPr>
                        <a:t>Biogeosciences</a:t>
                      </a: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8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4066508255"/>
                  </a:ext>
                </a:extLst>
              </a:tr>
            </a:tbl>
          </a:graphicData>
        </a:graphic>
      </p:graphicFrame>
    </p:spTree>
    <p:extLst>
      <p:ext uri="{BB962C8B-B14F-4D97-AF65-F5344CB8AC3E}">
        <p14:creationId xmlns:p14="http://schemas.microsoft.com/office/powerpoint/2010/main" val="698443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0828-73C7-4A2C-89A5-1C1525FD040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7714F91-0EC8-423F-A5DF-D84A7A08655D}"/>
              </a:ext>
            </a:extLst>
          </p:cNvPr>
          <p:cNvSpPr>
            <a:spLocks noGrp="1"/>
          </p:cNvSpPr>
          <p:nvPr>
            <p:ph idx="1"/>
          </p:nvPr>
        </p:nvSpPr>
        <p:spPr/>
        <p:txBody>
          <a:bodyPr/>
          <a:lstStyle/>
          <a:p>
            <a:r>
              <a:rPr lang="en-US" dirty="0"/>
              <a:t>Use this summer’s data to inform development of next 2 chapters for PHD prospectus, current ideas are:</a:t>
            </a:r>
          </a:p>
          <a:p>
            <a:endParaRPr lang="en-US" dirty="0"/>
          </a:p>
          <a:p>
            <a:r>
              <a:rPr lang="en-US" dirty="0"/>
              <a:t>Chapter 3: GROW program in the Netherlands?</a:t>
            </a:r>
          </a:p>
          <a:p>
            <a:pPr lvl="1"/>
            <a:r>
              <a:rPr lang="en-US" dirty="0"/>
              <a:t>Apply Feb 1, 2020</a:t>
            </a:r>
          </a:p>
          <a:p>
            <a:pPr lvl="1"/>
            <a:r>
              <a:rPr lang="en-US" dirty="0"/>
              <a:t>Study 2-12 months from Fall 2020-Fall 2021</a:t>
            </a:r>
          </a:p>
          <a:p>
            <a:r>
              <a:rPr lang="en-US" dirty="0"/>
              <a:t>Chapter 4?????</a:t>
            </a:r>
          </a:p>
          <a:p>
            <a:pPr lvl="1"/>
            <a:r>
              <a:rPr lang="en-US" dirty="0"/>
              <a:t>Set up forecasting in a location with different resources than FCR (Sunapee??)</a:t>
            </a:r>
          </a:p>
          <a:p>
            <a:pPr lvl="1"/>
            <a:r>
              <a:rPr lang="en-US" dirty="0"/>
              <a:t>Include a social science or community engagement aspect?</a:t>
            </a:r>
          </a:p>
          <a:p>
            <a:pPr lvl="1"/>
            <a:endParaRPr lang="en-US" dirty="0"/>
          </a:p>
          <a:p>
            <a:pPr lvl="1"/>
            <a:endParaRPr lang="en-US" dirty="0"/>
          </a:p>
        </p:txBody>
      </p:sp>
    </p:spTree>
    <p:extLst>
      <p:ext uri="{BB962C8B-B14F-4D97-AF65-F5344CB8AC3E}">
        <p14:creationId xmlns:p14="http://schemas.microsoft.com/office/powerpoint/2010/main" val="124329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554A-A36E-4D08-B277-3DD04161137E}"/>
              </a:ext>
            </a:extLst>
          </p:cNvPr>
          <p:cNvSpPr>
            <a:spLocks noGrp="1"/>
          </p:cNvSpPr>
          <p:nvPr>
            <p:ph type="title"/>
          </p:nvPr>
        </p:nvSpPr>
        <p:spPr/>
        <p:txBody>
          <a:bodyPr/>
          <a:lstStyle/>
          <a:p>
            <a:r>
              <a:rPr lang="en-US" dirty="0"/>
              <a:t>Ch 1: Drivers in ARIMA </a:t>
            </a:r>
          </a:p>
        </p:txBody>
      </p:sp>
      <p:pic>
        <p:nvPicPr>
          <p:cNvPr id="4" name="Picture 3">
            <a:extLst>
              <a:ext uri="{FF2B5EF4-FFF2-40B4-BE49-F238E27FC236}">
                <a16:creationId xmlns:a16="http://schemas.microsoft.com/office/drawing/2014/main" id="{484F072A-B403-4C66-A819-DB33F3C72AF7}"/>
              </a:ext>
            </a:extLst>
          </p:cNvPr>
          <p:cNvPicPr>
            <a:picLocks noChangeAspect="1"/>
          </p:cNvPicPr>
          <p:nvPr/>
        </p:nvPicPr>
        <p:blipFill>
          <a:blip r:embed="rId2"/>
          <a:stretch>
            <a:fillRect/>
          </a:stretch>
        </p:blipFill>
        <p:spPr>
          <a:xfrm>
            <a:off x="2837606" y="1249287"/>
            <a:ext cx="7162433" cy="5437263"/>
          </a:xfrm>
          <a:prstGeom prst="rect">
            <a:avLst/>
          </a:prstGeom>
        </p:spPr>
      </p:pic>
    </p:spTree>
    <p:extLst>
      <p:ext uri="{BB962C8B-B14F-4D97-AF65-F5344CB8AC3E}">
        <p14:creationId xmlns:p14="http://schemas.microsoft.com/office/powerpoint/2010/main" val="2145686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628-592F-4629-85EB-9D8865BBCF8E}"/>
              </a:ext>
            </a:extLst>
          </p:cNvPr>
          <p:cNvSpPr>
            <a:spLocks noGrp="1"/>
          </p:cNvSpPr>
          <p:nvPr>
            <p:ph type="title"/>
          </p:nvPr>
        </p:nvSpPr>
        <p:spPr>
          <a:xfrm>
            <a:off x="838200" y="163955"/>
            <a:ext cx="10515600" cy="1325563"/>
          </a:xfrm>
        </p:spPr>
        <p:txBody>
          <a:bodyPr/>
          <a:lstStyle/>
          <a:p>
            <a:r>
              <a:rPr lang="en-US" dirty="0">
                <a:solidFill>
                  <a:schemeClr val="accent2">
                    <a:lumMod val="75000"/>
                  </a:schemeClr>
                </a:solidFill>
              </a:rPr>
              <a:t>Developing our empirical model: ARIMA</a:t>
            </a:r>
          </a:p>
        </p:txBody>
      </p:sp>
      <p:sp>
        <p:nvSpPr>
          <p:cNvPr id="4" name="Rectangle: Rounded Corners 3">
            <a:extLst>
              <a:ext uri="{FF2B5EF4-FFF2-40B4-BE49-F238E27FC236}">
                <a16:creationId xmlns:a16="http://schemas.microsoft.com/office/drawing/2014/main" id="{326D6D9D-C66E-423C-93D0-3612ACD4EF72}"/>
              </a:ext>
            </a:extLst>
          </p:cNvPr>
          <p:cNvSpPr/>
          <p:nvPr/>
        </p:nvSpPr>
        <p:spPr>
          <a:xfrm>
            <a:off x="838200" y="4447085"/>
            <a:ext cx="10515600" cy="915310"/>
          </a:xfrm>
          <a:prstGeom prst="roundRect">
            <a:avLst>
              <a:gd name="adj" fmla="val 10000"/>
            </a:avLst>
          </a:prstGeom>
        </p:spPr>
        <p:style>
          <a:lnRef idx="0">
            <a:schemeClr val="lt1">
              <a:alpha val="0"/>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p:style>
      </p:sp>
      <p:sp>
        <p:nvSpPr>
          <p:cNvPr id="5" name="Rectangle: Rounded Corners 4">
            <a:extLst>
              <a:ext uri="{FF2B5EF4-FFF2-40B4-BE49-F238E27FC236}">
                <a16:creationId xmlns:a16="http://schemas.microsoft.com/office/drawing/2014/main" id="{33A7CEC6-DA4F-4F2B-B1C1-5C10A0347287}"/>
              </a:ext>
            </a:extLst>
          </p:cNvPr>
          <p:cNvSpPr/>
          <p:nvPr/>
        </p:nvSpPr>
        <p:spPr>
          <a:xfrm>
            <a:off x="838200" y="3339645"/>
            <a:ext cx="10515600" cy="915310"/>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p:style>
      </p:sp>
      <p:sp>
        <p:nvSpPr>
          <p:cNvPr id="6" name="Rectangle: Rounded Corners 5">
            <a:extLst>
              <a:ext uri="{FF2B5EF4-FFF2-40B4-BE49-F238E27FC236}">
                <a16:creationId xmlns:a16="http://schemas.microsoft.com/office/drawing/2014/main" id="{6C40725D-8D4B-438F-BEF8-10D93955CED0}"/>
              </a:ext>
            </a:extLst>
          </p:cNvPr>
          <p:cNvSpPr/>
          <p:nvPr/>
        </p:nvSpPr>
        <p:spPr>
          <a:xfrm>
            <a:off x="838200" y="2251118"/>
            <a:ext cx="10515600" cy="915310"/>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p:style>
      </p:sp>
      <p:sp>
        <p:nvSpPr>
          <p:cNvPr id="7" name="Rectangle: Rounded Corners 6">
            <a:extLst>
              <a:ext uri="{FF2B5EF4-FFF2-40B4-BE49-F238E27FC236}">
                <a16:creationId xmlns:a16="http://schemas.microsoft.com/office/drawing/2014/main" id="{778D00EB-D503-4FF6-A786-AA5EA7714336}"/>
              </a:ext>
            </a:extLst>
          </p:cNvPr>
          <p:cNvSpPr/>
          <p:nvPr/>
        </p:nvSpPr>
        <p:spPr>
          <a:xfrm>
            <a:off x="838200" y="5554525"/>
            <a:ext cx="10515600" cy="915310"/>
          </a:xfrm>
          <a:prstGeom prst="roundRect">
            <a:avLst>
              <a:gd name="adj" fmla="val 10000"/>
            </a:avLst>
          </a:prstGeom>
        </p:spPr>
        <p:style>
          <a:lnRef idx="0">
            <a:schemeClr val="lt1">
              <a:alpha val="0"/>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p:style>
      </p:sp>
      <p:sp>
        <p:nvSpPr>
          <p:cNvPr id="8" name="TextBox 7">
            <a:extLst>
              <a:ext uri="{FF2B5EF4-FFF2-40B4-BE49-F238E27FC236}">
                <a16:creationId xmlns:a16="http://schemas.microsoft.com/office/drawing/2014/main" id="{F585DD24-0B69-469E-AD1F-2B9DB25886C7}"/>
              </a:ext>
            </a:extLst>
          </p:cNvPr>
          <p:cNvSpPr txBox="1"/>
          <p:nvPr/>
        </p:nvSpPr>
        <p:spPr>
          <a:xfrm>
            <a:off x="2458720" y="2454064"/>
            <a:ext cx="10058400" cy="461665"/>
          </a:xfrm>
          <a:prstGeom prst="rect">
            <a:avLst/>
          </a:prstGeom>
          <a:noFill/>
        </p:spPr>
        <p:txBody>
          <a:bodyPr wrap="square" rtlCol="0">
            <a:spAutoFit/>
          </a:bodyPr>
          <a:lstStyle/>
          <a:p>
            <a:r>
              <a:rPr lang="en-US" sz="2400" dirty="0">
                <a:solidFill>
                  <a:schemeClr val="bg1"/>
                </a:solidFill>
              </a:rPr>
              <a:t>53 candidate variables over 4 years (2013-2016)</a:t>
            </a:r>
          </a:p>
        </p:txBody>
      </p:sp>
      <p:sp>
        <p:nvSpPr>
          <p:cNvPr id="10" name="Rectangle 9" descr="Checklist">
            <a:extLst>
              <a:ext uri="{FF2B5EF4-FFF2-40B4-BE49-F238E27FC236}">
                <a16:creationId xmlns:a16="http://schemas.microsoft.com/office/drawing/2014/main" id="{33AEA97A-049A-4F58-ACB0-F390B77140BD}"/>
              </a:ext>
            </a:extLst>
          </p:cNvPr>
          <p:cNvSpPr/>
          <p:nvPr/>
        </p:nvSpPr>
        <p:spPr>
          <a:xfrm>
            <a:off x="1155552" y="4504923"/>
            <a:ext cx="861060" cy="81219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7DE3A75B-9A4E-4A5B-9D12-2A793EF1A0B7}"/>
              </a:ext>
            </a:extLst>
          </p:cNvPr>
          <p:cNvGrpSpPr/>
          <p:nvPr/>
        </p:nvGrpSpPr>
        <p:grpSpPr>
          <a:xfrm>
            <a:off x="1756943" y="4504923"/>
            <a:ext cx="10160193" cy="933927"/>
            <a:chOff x="1057183" y="3415604"/>
            <a:chExt cx="10160193" cy="933927"/>
          </a:xfrm>
        </p:grpSpPr>
        <p:sp>
          <p:nvSpPr>
            <p:cNvPr id="12" name="Rectangle 11">
              <a:extLst>
                <a:ext uri="{FF2B5EF4-FFF2-40B4-BE49-F238E27FC236}">
                  <a16:creationId xmlns:a16="http://schemas.microsoft.com/office/drawing/2014/main" id="{F417DE52-BBFF-4D29-8CB1-6FA5C63F7717}"/>
                </a:ext>
              </a:extLst>
            </p:cNvPr>
            <p:cNvSpPr/>
            <p:nvPr/>
          </p:nvSpPr>
          <p:spPr>
            <a:xfrm>
              <a:off x="1057183" y="3434221"/>
              <a:ext cx="9458416" cy="91531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13" name="TextBox 12">
              <a:extLst>
                <a:ext uri="{FF2B5EF4-FFF2-40B4-BE49-F238E27FC236}">
                  <a16:creationId xmlns:a16="http://schemas.microsoft.com/office/drawing/2014/main" id="{45E76DFE-C76D-4FBC-8F79-D6EF2664D271}"/>
                </a:ext>
              </a:extLst>
            </p:cNvPr>
            <p:cNvSpPr txBox="1"/>
            <p:nvPr/>
          </p:nvSpPr>
          <p:spPr>
            <a:xfrm>
              <a:off x="1758960" y="3415604"/>
              <a:ext cx="9458416" cy="915310"/>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400" kern="1200" dirty="0"/>
                <a:t>Model iterations compared based on </a:t>
              </a:r>
              <a:r>
                <a:rPr lang="en-US" sz="2400" kern="1200" dirty="0" err="1"/>
                <a:t>AICc</a:t>
              </a:r>
              <a:r>
                <a:rPr lang="en-US" sz="2400" kern="1200" dirty="0"/>
                <a:t> and parsimony</a:t>
              </a:r>
            </a:p>
          </p:txBody>
        </p:sp>
      </p:grpSp>
      <p:pic>
        <p:nvPicPr>
          <p:cNvPr id="15" name="Content Placeholder 14" descr="Partial Sun">
            <a:extLst>
              <a:ext uri="{FF2B5EF4-FFF2-40B4-BE49-F238E27FC236}">
                <a16:creationId xmlns:a16="http://schemas.microsoft.com/office/drawing/2014/main" id="{6BA5A309-5DA9-4301-9B4D-D7A50A5BB1C7}"/>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8882" y="2251118"/>
            <a:ext cx="861060" cy="861060"/>
          </a:xfrm>
        </p:spPr>
      </p:pic>
      <p:sp>
        <p:nvSpPr>
          <p:cNvPr id="16" name="TextBox 15">
            <a:extLst>
              <a:ext uri="{FF2B5EF4-FFF2-40B4-BE49-F238E27FC236}">
                <a16:creationId xmlns:a16="http://schemas.microsoft.com/office/drawing/2014/main" id="{59E8FC39-9D94-4813-926D-15B8C7377FA8}"/>
              </a:ext>
            </a:extLst>
          </p:cNvPr>
          <p:cNvSpPr txBox="1"/>
          <p:nvPr/>
        </p:nvSpPr>
        <p:spPr>
          <a:xfrm>
            <a:off x="2458720" y="3547005"/>
            <a:ext cx="10058400" cy="461665"/>
          </a:xfrm>
          <a:prstGeom prst="rect">
            <a:avLst/>
          </a:prstGeom>
          <a:noFill/>
        </p:spPr>
        <p:txBody>
          <a:bodyPr wrap="square" rtlCol="0">
            <a:spAutoFit/>
          </a:bodyPr>
          <a:lstStyle/>
          <a:p>
            <a:r>
              <a:rPr lang="en-US" sz="2400" dirty="0">
                <a:solidFill>
                  <a:schemeClr val="bg1"/>
                </a:solidFill>
              </a:rPr>
              <a:t>Variables removed due to correlation and predictability, ~5 chosen</a:t>
            </a:r>
          </a:p>
        </p:txBody>
      </p:sp>
      <p:pic>
        <p:nvPicPr>
          <p:cNvPr id="18" name="Graphic 17" descr="Warning">
            <a:extLst>
              <a:ext uri="{FF2B5EF4-FFF2-40B4-BE49-F238E27FC236}">
                <a16:creationId xmlns:a16="http://schemas.microsoft.com/office/drawing/2014/main" id="{3F1D54B8-1313-4F32-8F65-D066143800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1094" y="3374501"/>
            <a:ext cx="768848" cy="768848"/>
          </a:xfrm>
          <a:prstGeom prst="rect">
            <a:avLst/>
          </a:prstGeom>
        </p:spPr>
      </p:pic>
      <p:sp>
        <p:nvSpPr>
          <p:cNvPr id="19" name="TextBox 18">
            <a:extLst>
              <a:ext uri="{FF2B5EF4-FFF2-40B4-BE49-F238E27FC236}">
                <a16:creationId xmlns:a16="http://schemas.microsoft.com/office/drawing/2014/main" id="{FF4B8F49-01FC-4649-83A2-F8B35E11EEC4}"/>
              </a:ext>
            </a:extLst>
          </p:cNvPr>
          <p:cNvSpPr txBox="1"/>
          <p:nvPr/>
        </p:nvSpPr>
        <p:spPr>
          <a:xfrm>
            <a:off x="2458720" y="5535908"/>
            <a:ext cx="9458416" cy="915310"/>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400" kern="1200" dirty="0"/>
              <a:t>Final model selected: Chlorophyll-a = discharge + shortwave radiation</a:t>
            </a:r>
          </a:p>
        </p:txBody>
      </p:sp>
      <p:pic>
        <p:nvPicPr>
          <p:cNvPr id="21" name="Graphic 20" descr="Upward trend">
            <a:extLst>
              <a:ext uri="{FF2B5EF4-FFF2-40B4-BE49-F238E27FC236}">
                <a16:creationId xmlns:a16="http://schemas.microsoft.com/office/drawing/2014/main" id="{D3A58E69-538A-4BBD-9DE4-85DD3BDA50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8911" y="5554525"/>
            <a:ext cx="914400" cy="914400"/>
          </a:xfrm>
          <a:prstGeom prst="rect">
            <a:avLst/>
          </a:prstGeom>
        </p:spPr>
      </p:pic>
      <p:sp>
        <p:nvSpPr>
          <p:cNvPr id="22" name="TextBox 21">
            <a:extLst>
              <a:ext uri="{FF2B5EF4-FFF2-40B4-BE49-F238E27FC236}">
                <a16:creationId xmlns:a16="http://schemas.microsoft.com/office/drawing/2014/main" id="{DEBE7C91-C189-4BA3-B0AC-A2537B8E2AFD}"/>
              </a:ext>
            </a:extLst>
          </p:cNvPr>
          <p:cNvSpPr txBox="1"/>
          <p:nvPr/>
        </p:nvSpPr>
        <p:spPr>
          <a:xfrm>
            <a:off x="0" y="1308115"/>
            <a:ext cx="10655300" cy="523220"/>
          </a:xfrm>
          <a:prstGeom prst="rect">
            <a:avLst/>
          </a:prstGeom>
          <a:noFill/>
        </p:spPr>
        <p:txBody>
          <a:bodyPr wrap="square" rtlCol="0">
            <a:spAutoFit/>
          </a:bodyPr>
          <a:lstStyle/>
          <a:p>
            <a:pPr algn="ctr"/>
            <a:r>
              <a:rPr lang="en-US" sz="2800" dirty="0" err="1"/>
              <a:t>AutoRegressive</a:t>
            </a:r>
            <a:r>
              <a:rPr lang="en-US" sz="2800" dirty="0"/>
              <a:t> Integrated Moving Average generalized linear model</a:t>
            </a:r>
          </a:p>
        </p:txBody>
      </p:sp>
      <p:pic>
        <p:nvPicPr>
          <p:cNvPr id="20" name="Picture 19">
            <a:extLst>
              <a:ext uri="{FF2B5EF4-FFF2-40B4-BE49-F238E27FC236}">
                <a16:creationId xmlns:a16="http://schemas.microsoft.com/office/drawing/2014/main" id="{FBC8B672-6CDD-4FB1-B953-58E89F433434}"/>
              </a:ext>
            </a:extLst>
          </p:cNvPr>
          <p:cNvPicPr>
            <a:picLocks noChangeAspect="1"/>
          </p:cNvPicPr>
          <p:nvPr/>
        </p:nvPicPr>
        <p:blipFill>
          <a:blip r:embed="rId11"/>
          <a:stretch>
            <a:fillRect/>
          </a:stretch>
        </p:blipFill>
        <p:spPr>
          <a:xfrm>
            <a:off x="10392398" y="143479"/>
            <a:ext cx="1645921" cy="1525606"/>
          </a:xfrm>
          <a:prstGeom prst="rect">
            <a:avLst/>
          </a:prstGeom>
        </p:spPr>
      </p:pic>
    </p:spTree>
    <p:extLst>
      <p:ext uri="{BB962C8B-B14F-4D97-AF65-F5344CB8AC3E}">
        <p14:creationId xmlns:p14="http://schemas.microsoft.com/office/powerpoint/2010/main" val="25810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nimal, arthropod, invertebrate&#10;&#10;Description automatically generated">
            <a:extLst>
              <a:ext uri="{FF2B5EF4-FFF2-40B4-BE49-F238E27FC236}">
                <a16:creationId xmlns:a16="http://schemas.microsoft.com/office/drawing/2014/main" id="{36A4AB48-EEF5-4B08-8F00-BAB78EE90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54" y="2392442"/>
            <a:ext cx="2539939" cy="2440183"/>
          </a:xfrm>
          <a:prstGeom prst="ellipse">
            <a:avLst/>
          </a:prstGeom>
        </p:spPr>
      </p:pic>
      <p:sp>
        <p:nvSpPr>
          <p:cNvPr id="5" name="TextBox 4">
            <a:extLst>
              <a:ext uri="{FF2B5EF4-FFF2-40B4-BE49-F238E27FC236}">
                <a16:creationId xmlns:a16="http://schemas.microsoft.com/office/drawing/2014/main" id="{11893874-A570-415E-9DF4-FEA6FEAF9CD8}"/>
              </a:ext>
            </a:extLst>
          </p:cNvPr>
          <p:cNvSpPr txBox="1"/>
          <p:nvPr/>
        </p:nvSpPr>
        <p:spPr>
          <a:xfrm>
            <a:off x="181664" y="1943100"/>
            <a:ext cx="3703320" cy="369332"/>
          </a:xfrm>
          <a:prstGeom prst="rect">
            <a:avLst/>
          </a:prstGeom>
          <a:noFill/>
        </p:spPr>
        <p:txBody>
          <a:bodyPr wrap="square" rtlCol="0">
            <a:spAutoFit/>
          </a:bodyPr>
          <a:lstStyle/>
          <a:p>
            <a:r>
              <a:rPr lang="en-US" dirty="0"/>
              <a:t>EMU—developed love for algae</a:t>
            </a:r>
          </a:p>
        </p:txBody>
      </p:sp>
      <p:pic>
        <p:nvPicPr>
          <p:cNvPr id="6" name="Picture 5" descr="A sunset over a body of water&#10;&#10;Description automatically generated">
            <a:extLst>
              <a:ext uri="{FF2B5EF4-FFF2-40B4-BE49-F238E27FC236}">
                <a16:creationId xmlns:a16="http://schemas.microsoft.com/office/drawing/2014/main" id="{72B2FAE2-01C1-4305-87C3-58A36EC7D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593" y="2624104"/>
            <a:ext cx="3658817" cy="2059778"/>
          </a:xfrm>
          <a:prstGeom prst="rect">
            <a:avLst/>
          </a:prstGeom>
        </p:spPr>
      </p:pic>
      <p:sp>
        <p:nvSpPr>
          <p:cNvPr id="7" name="TextBox 6">
            <a:extLst>
              <a:ext uri="{FF2B5EF4-FFF2-40B4-BE49-F238E27FC236}">
                <a16:creationId xmlns:a16="http://schemas.microsoft.com/office/drawing/2014/main" id="{C08DC287-8E05-4212-A200-8EC156FE381B}"/>
              </a:ext>
            </a:extLst>
          </p:cNvPr>
          <p:cNvSpPr txBox="1"/>
          <p:nvPr/>
        </p:nvSpPr>
        <p:spPr>
          <a:xfrm>
            <a:off x="3114069" y="2624104"/>
            <a:ext cx="994410" cy="1862048"/>
          </a:xfrm>
          <a:prstGeom prst="rect">
            <a:avLst/>
          </a:prstGeom>
          <a:noFill/>
        </p:spPr>
        <p:txBody>
          <a:bodyPr wrap="square" rtlCol="0">
            <a:spAutoFit/>
          </a:bodyPr>
          <a:lstStyle/>
          <a:p>
            <a:pPr algn="ctr"/>
            <a:r>
              <a:rPr lang="en-US" sz="11500" dirty="0"/>
              <a:t>+</a:t>
            </a:r>
            <a:endParaRPr lang="en-US" dirty="0"/>
          </a:p>
        </p:txBody>
      </p:sp>
      <p:sp>
        <p:nvSpPr>
          <p:cNvPr id="8" name="TextBox 7">
            <a:extLst>
              <a:ext uri="{FF2B5EF4-FFF2-40B4-BE49-F238E27FC236}">
                <a16:creationId xmlns:a16="http://schemas.microsoft.com/office/drawing/2014/main" id="{3796F584-1CF7-4ACF-ADDA-8D44055BCD11}"/>
              </a:ext>
            </a:extLst>
          </p:cNvPr>
          <p:cNvSpPr txBox="1"/>
          <p:nvPr/>
        </p:nvSpPr>
        <p:spPr>
          <a:xfrm>
            <a:off x="3611274" y="1874442"/>
            <a:ext cx="4782676" cy="646331"/>
          </a:xfrm>
          <a:prstGeom prst="rect">
            <a:avLst/>
          </a:prstGeom>
          <a:noFill/>
        </p:spPr>
        <p:txBody>
          <a:bodyPr wrap="square" rtlCol="0">
            <a:spAutoFit/>
          </a:bodyPr>
          <a:lstStyle/>
          <a:p>
            <a:pPr algn="ctr"/>
            <a:r>
              <a:rPr lang="en-US" dirty="0"/>
              <a:t>USGS—cultivated love of lakes and lake ecosystems</a:t>
            </a:r>
          </a:p>
        </p:txBody>
      </p:sp>
      <p:sp>
        <p:nvSpPr>
          <p:cNvPr id="10" name="TextBox 9">
            <a:extLst>
              <a:ext uri="{FF2B5EF4-FFF2-40B4-BE49-F238E27FC236}">
                <a16:creationId xmlns:a16="http://schemas.microsoft.com/office/drawing/2014/main" id="{8B446CE7-F22A-4F1D-9671-ABDA5AB251C6}"/>
              </a:ext>
            </a:extLst>
          </p:cNvPr>
          <p:cNvSpPr txBox="1"/>
          <p:nvPr/>
        </p:nvSpPr>
        <p:spPr>
          <a:xfrm>
            <a:off x="8046692" y="2624104"/>
            <a:ext cx="994410" cy="1862048"/>
          </a:xfrm>
          <a:prstGeom prst="rect">
            <a:avLst/>
          </a:prstGeom>
          <a:noFill/>
        </p:spPr>
        <p:txBody>
          <a:bodyPr wrap="square" rtlCol="0">
            <a:spAutoFit/>
          </a:bodyPr>
          <a:lstStyle/>
          <a:p>
            <a:pPr algn="ctr"/>
            <a:r>
              <a:rPr lang="en-US" sz="11500" dirty="0"/>
              <a:t>+</a:t>
            </a:r>
            <a:endParaRPr lang="en-US" dirty="0"/>
          </a:p>
        </p:txBody>
      </p:sp>
      <p:pic>
        <p:nvPicPr>
          <p:cNvPr id="11" name="Picture 10">
            <a:extLst>
              <a:ext uri="{FF2B5EF4-FFF2-40B4-BE49-F238E27FC236}">
                <a16:creationId xmlns:a16="http://schemas.microsoft.com/office/drawing/2014/main" id="{49DC475F-457B-4651-940F-C55BF63BBE96}"/>
              </a:ext>
            </a:extLst>
          </p:cNvPr>
          <p:cNvPicPr>
            <a:picLocks noChangeAspect="1"/>
          </p:cNvPicPr>
          <p:nvPr/>
        </p:nvPicPr>
        <p:blipFill rotWithShape="1">
          <a:blip r:embed="rId4">
            <a:extLst>
              <a:ext uri="{28A0092B-C50C-407E-A947-70E740481C1C}">
                <a14:useLocalDpi xmlns:a14="http://schemas.microsoft.com/office/drawing/2010/main" val="0"/>
              </a:ext>
            </a:extLst>
          </a:blip>
          <a:srcRect r="21254"/>
          <a:stretch/>
        </p:blipFill>
        <p:spPr>
          <a:xfrm rot="5400000">
            <a:off x="8851466" y="2344786"/>
            <a:ext cx="3292792" cy="2352104"/>
          </a:xfrm>
          <a:prstGeom prst="rect">
            <a:avLst/>
          </a:prstGeom>
        </p:spPr>
      </p:pic>
      <p:sp>
        <p:nvSpPr>
          <p:cNvPr id="12" name="TextBox 11">
            <a:extLst>
              <a:ext uri="{FF2B5EF4-FFF2-40B4-BE49-F238E27FC236}">
                <a16:creationId xmlns:a16="http://schemas.microsoft.com/office/drawing/2014/main" id="{318E6DC3-9880-48F8-8CF2-2FF816E73CE3}"/>
              </a:ext>
            </a:extLst>
          </p:cNvPr>
          <p:cNvSpPr txBox="1"/>
          <p:nvPr/>
        </p:nvSpPr>
        <p:spPr>
          <a:xfrm>
            <a:off x="8766203" y="1044435"/>
            <a:ext cx="3425797" cy="646331"/>
          </a:xfrm>
          <a:prstGeom prst="rect">
            <a:avLst/>
          </a:prstGeom>
          <a:noFill/>
        </p:spPr>
        <p:txBody>
          <a:bodyPr wrap="square" rtlCol="0">
            <a:spAutoFit/>
          </a:bodyPr>
          <a:lstStyle/>
          <a:p>
            <a:pPr algn="ctr"/>
            <a:r>
              <a:rPr lang="en-US" dirty="0"/>
              <a:t>PC Zambia—enhanced love for working with people</a:t>
            </a:r>
          </a:p>
        </p:txBody>
      </p:sp>
    </p:spTree>
    <p:extLst>
      <p:ext uri="{BB962C8B-B14F-4D97-AF65-F5344CB8AC3E}">
        <p14:creationId xmlns:p14="http://schemas.microsoft.com/office/powerpoint/2010/main" val="21130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8F2C-20A4-7C46-BF94-8FB6FA7B3E4D}"/>
              </a:ext>
            </a:extLst>
          </p:cNvPr>
          <p:cNvSpPr>
            <a:spLocks noGrp="1"/>
          </p:cNvSpPr>
          <p:nvPr>
            <p:ph type="title"/>
          </p:nvPr>
        </p:nvSpPr>
        <p:spPr>
          <a:xfrm>
            <a:off x="210879" y="311962"/>
            <a:ext cx="10515600" cy="1325563"/>
          </a:xfrm>
        </p:spPr>
        <p:txBody>
          <a:bodyPr/>
          <a:lstStyle/>
          <a:p>
            <a:r>
              <a:rPr lang="en-US" dirty="0">
                <a:solidFill>
                  <a:schemeClr val="accent1">
                    <a:lumMod val="75000"/>
                  </a:schemeClr>
                </a:solidFill>
              </a:rPr>
              <a:t>GLM Calibration</a:t>
            </a:r>
          </a:p>
        </p:txBody>
      </p:sp>
      <p:sp>
        <p:nvSpPr>
          <p:cNvPr id="5" name="Shape 457">
            <a:extLst>
              <a:ext uri="{FF2B5EF4-FFF2-40B4-BE49-F238E27FC236}">
                <a16:creationId xmlns:a16="http://schemas.microsoft.com/office/drawing/2014/main" id="{A1C7E176-F1EB-46DC-B095-2D9BC19262F2}"/>
              </a:ext>
            </a:extLst>
          </p:cNvPr>
          <p:cNvSpPr txBox="1">
            <a:spLocks/>
          </p:cNvSpPr>
          <p:nvPr/>
        </p:nvSpPr>
        <p:spPr>
          <a:xfrm>
            <a:off x="0" y="1931854"/>
            <a:ext cx="4284921" cy="4718400"/>
          </a:xfrm>
          <a:prstGeom prst="rect">
            <a:avLst/>
          </a:prstGeom>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spcBef>
                <a:spcPts val="0"/>
              </a:spcBef>
              <a:buSzPts val="2400"/>
            </a:pPr>
            <a:r>
              <a:rPr lang="en-US" sz="2400" dirty="0"/>
              <a:t>Using field data from 2013-2017 to fine- tune model parameters and improve model fit</a:t>
            </a:r>
          </a:p>
          <a:p>
            <a:pPr marL="457200" indent="-381000">
              <a:spcBef>
                <a:spcPts val="0"/>
              </a:spcBef>
              <a:buSzPts val="2400"/>
            </a:pPr>
            <a:r>
              <a:rPr lang="en-US" sz="2400" dirty="0"/>
              <a:t>Aim to capture seasonal dynamics in FCR</a:t>
            </a:r>
            <a:endParaRPr lang="en-US" dirty="0"/>
          </a:p>
          <a:p>
            <a:pPr marL="0" indent="0">
              <a:spcBef>
                <a:spcPts val="0"/>
              </a:spcBef>
              <a:buFont typeface="Arial" panose="020B0604020202020204" pitchFamily="34" charset="0"/>
              <a:buNone/>
            </a:pPr>
            <a:endParaRPr lang="en-US" sz="3200" dirty="0"/>
          </a:p>
          <a:p>
            <a:pPr marL="0" indent="0">
              <a:spcBef>
                <a:spcPts val="0"/>
              </a:spcBef>
              <a:buFont typeface="Arial" panose="020B0604020202020204" pitchFamily="34" charset="0"/>
              <a:buNone/>
            </a:pPr>
            <a:endParaRPr lang="en-US" sz="3200" dirty="0"/>
          </a:p>
          <a:p>
            <a:pPr marL="0" indent="0">
              <a:spcBef>
                <a:spcPts val="0"/>
              </a:spcBef>
              <a:buFont typeface="Arial" panose="020B0604020202020204" pitchFamily="34" charset="0"/>
              <a:buNone/>
            </a:pPr>
            <a:endParaRPr lang="en-US" sz="3200" dirty="0"/>
          </a:p>
          <a:p>
            <a:pPr marL="0" indent="0">
              <a:spcBef>
                <a:spcPts val="0"/>
              </a:spcBef>
              <a:buFont typeface="Arial" panose="020B0604020202020204" pitchFamily="34" charset="0"/>
              <a:buNone/>
            </a:pPr>
            <a:endParaRPr lang="en-US" sz="3200" dirty="0"/>
          </a:p>
          <a:p>
            <a:pPr marL="0" indent="0">
              <a:spcBef>
                <a:spcPts val="0"/>
              </a:spcBef>
              <a:buFont typeface="Arial" panose="020B0604020202020204" pitchFamily="34" charset="0"/>
              <a:buNone/>
            </a:pPr>
            <a:r>
              <a:rPr lang="en-US" sz="3200" dirty="0"/>
              <a:t>      </a:t>
            </a:r>
          </a:p>
        </p:txBody>
      </p:sp>
      <p:pic>
        <p:nvPicPr>
          <p:cNvPr id="4" name="Picture 3">
            <a:extLst>
              <a:ext uri="{FF2B5EF4-FFF2-40B4-BE49-F238E27FC236}">
                <a16:creationId xmlns:a16="http://schemas.microsoft.com/office/drawing/2014/main" id="{81015254-74C7-9349-A641-88EC1BDA80C9}"/>
              </a:ext>
            </a:extLst>
          </p:cNvPr>
          <p:cNvPicPr>
            <a:picLocks noChangeAspect="1"/>
          </p:cNvPicPr>
          <p:nvPr/>
        </p:nvPicPr>
        <p:blipFill>
          <a:blip r:embed="rId2"/>
          <a:stretch>
            <a:fillRect/>
          </a:stretch>
        </p:blipFill>
        <p:spPr>
          <a:xfrm>
            <a:off x="4750212" y="86583"/>
            <a:ext cx="7225779" cy="6858000"/>
          </a:xfrm>
          <a:prstGeom prst="rect">
            <a:avLst/>
          </a:prstGeom>
        </p:spPr>
      </p:pic>
      <p:pic>
        <p:nvPicPr>
          <p:cNvPr id="6" name="Picture 7" descr="A close up of a map&#10;&#10;Description generated with very high confidence">
            <a:extLst>
              <a:ext uri="{FF2B5EF4-FFF2-40B4-BE49-F238E27FC236}">
                <a16:creationId xmlns:a16="http://schemas.microsoft.com/office/drawing/2014/main" id="{0D70080D-4E8E-47E1-B346-91602D50FF3F}"/>
              </a:ext>
            </a:extLst>
          </p:cNvPr>
          <p:cNvPicPr>
            <a:picLocks noChangeAspect="1"/>
          </p:cNvPicPr>
          <p:nvPr/>
        </p:nvPicPr>
        <p:blipFill rotWithShape="1">
          <a:blip r:embed="rId3"/>
          <a:srcRect t="18795" r="48793" b="11333"/>
          <a:stretch/>
        </p:blipFill>
        <p:spPr>
          <a:xfrm>
            <a:off x="1249512" y="4687841"/>
            <a:ext cx="1785896" cy="1658274"/>
          </a:xfrm>
          <a:prstGeom prst="ellipse">
            <a:avLst/>
          </a:prstGeom>
          <a:solidFill>
            <a:schemeClr val="accent6">
              <a:lumMod val="75000"/>
            </a:schemeClr>
          </a:solidFill>
          <a:ln w="63500">
            <a:solidFill>
              <a:schemeClr val="accent1">
                <a:lumMod val="75000"/>
              </a:schemeClr>
            </a:solidFill>
          </a:ln>
        </p:spPr>
      </p:pic>
      <p:grpSp>
        <p:nvGrpSpPr>
          <p:cNvPr id="11" name="Group 10">
            <a:extLst>
              <a:ext uri="{FF2B5EF4-FFF2-40B4-BE49-F238E27FC236}">
                <a16:creationId xmlns:a16="http://schemas.microsoft.com/office/drawing/2014/main" id="{9E951AF9-D6A3-48C7-B34F-602D6AF26B31}"/>
              </a:ext>
            </a:extLst>
          </p:cNvPr>
          <p:cNvGrpSpPr/>
          <p:nvPr/>
        </p:nvGrpSpPr>
        <p:grpSpPr>
          <a:xfrm>
            <a:off x="6443647" y="98333"/>
            <a:ext cx="5266954" cy="967563"/>
            <a:chOff x="6443647" y="98333"/>
            <a:chExt cx="5849284" cy="967563"/>
          </a:xfrm>
        </p:grpSpPr>
        <p:sp>
          <p:nvSpPr>
            <p:cNvPr id="3" name="Rectangle 2">
              <a:extLst>
                <a:ext uri="{FF2B5EF4-FFF2-40B4-BE49-F238E27FC236}">
                  <a16:creationId xmlns:a16="http://schemas.microsoft.com/office/drawing/2014/main" id="{AE2F8703-3FA5-420F-8C12-CE4CAA40CB24}"/>
                </a:ext>
              </a:extLst>
            </p:cNvPr>
            <p:cNvSpPr/>
            <p:nvPr/>
          </p:nvSpPr>
          <p:spPr>
            <a:xfrm>
              <a:off x="6443647" y="98333"/>
              <a:ext cx="1350335" cy="952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70">
              <a:extLst>
                <a:ext uri="{FF2B5EF4-FFF2-40B4-BE49-F238E27FC236}">
                  <a16:creationId xmlns:a16="http://schemas.microsoft.com/office/drawing/2014/main" id="{BCCEB730-A957-49BC-A3D3-0C97514F264D}"/>
                </a:ext>
              </a:extLst>
            </p:cNvPr>
            <p:cNvSpPr txBox="1"/>
            <p:nvPr/>
          </p:nvSpPr>
          <p:spPr>
            <a:xfrm>
              <a:off x="7255146" y="98333"/>
              <a:ext cx="5037785" cy="967563"/>
            </a:xfrm>
            <a:prstGeom prst="rect">
              <a:avLst/>
            </a:prstGeom>
            <a:solidFill>
              <a:schemeClr val="bg1"/>
            </a:solidFill>
            <a:ln>
              <a:noFill/>
            </a:ln>
          </p:spPr>
          <p:txBody>
            <a:bodyPr wrap="square" lIns="91425" tIns="91425" rIns="91425" bIns="91425" anchor="t" anchorCtr="0">
              <a:noAutofit/>
            </a:bodyPr>
            <a:lstStyle/>
            <a:p>
              <a:pPr indent="-69850">
                <a:spcBef>
                  <a:spcPts val="480"/>
                </a:spcBef>
                <a:buClr>
                  <a:schemeClr val="dk1"/>
                </a:buClr>
                <a:buSzPts val="1100"/>
              </a:pPr>
              <a:r>
                <a:rPr lang="en" sz="2400" dirty="0">
                  <a:solidFill>
                    <a:schemeClr val="dk1"/>
                  </a:solidFill>
                </a:rPr>
                <a:t>Observed </a:t>
              </a:r>
              <a:r>
                <a:rPr lang="en-US" sz="2400" dirty="0">
                  <a:solidFill>
                    <a:schemeClr val="dk1"/>
                  </a:solidFill>
                </a:rPr>
                <a:t>water </a:t>
              </a:r>
              <a:r>
                <a:rPr lang="en" sz="2400" dirty="0">
                  <a:solidFill>
                    <a:schemeClr val="dk1"/>
                  </a:solidFill>
                </a:rPr>
                <a:t>temperature</a:t>
              </a:r>
            </a:p>
            <a:p>
              <a:pPr indent="-69850">
                <a:spcBef>
                  <a:spcPts val="480"/>
                </a:spcBef>
                <a:buClr>
                  <a:schemeClr val="dk1"/>
                </a:buClr>
                <a:buSzPts val="1100"/>
              </a:pPr>
              <a:r>
                <a:rPr lang="en" sz="2400" dirty="0">
                  <a:solidFill>
                    <a:schemeClr val="dk1"/>
                  </a:solidFill>
                </a:rPr>
                <a:t>Modeled water temperature</a:t>
              </a:r>
            </a:p>
          </p:txBody>
        </p:sp>
      </p:grpSp>
      <p:sp>
        <p:nvSpPr>
          <p:cNvPr id="10" name="Shape 469">
            <a:extLst>
              <a:ext uri="{FF2B5EF4-FFF2-40B4-BE49-F238E27FC236}">
                <a16:creationId xmlns:a16="http://schemas.microsoft.com/office/drawing/2014/main" id="{AAC130F1-4DA0-456A-8F27-077A069BC5C7}"/>
              </a:ext>
            </a:extLst>
          </p:cNvPr>
          <p:cNvSpPr/>
          <p:nvPr/>
        </p:nvSpPr>
        <p:spPr>
          <a:xfrm rot="18968025">
            <a:off x="5982430" y="876410"/>
            <a:ext cx="1302408" cy="196665"/>
          </a:xfrm>
          <a:prstGeom prst="leftArrow">
            <a:avLst>
              <a:gd name="adj1" fmla="val 50000"/>
              <a:gd name="adj2" fmla="val 109965"/>
            </a:avLst>
          </a:prstGeom>
          <a:solidFill>
            <a:srgbClr val="FF00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p>
        </p:txBody>
      </p:sp>
      <p:sp>
        <p:nvSpPr>
          <p:cNvPr id="8" name="Shape 469">
            <a:extLst>
              <a:ext uri="{FF2B5EF4-FFF2-40B4-BE49-F238E27FC236}">
                <a16:creationId xmlns:a16="http://schemas.microsoft.com/office/drawing/2014/main" id="{9DDDBA26-7AE9-4DDA-B9A0-2303DC7A3B8D}"/>
              </a:ext>
            </a:extLst>
          </p:cNvPr>
          <p:cNvSpPr/>
          <p:nvPr/>
        </p:nvSpPr>
        <p:spPr>
          <a:xfrm rot="18968025">
            <a:off x="6077087" y="1257038"/>
            <a:ext cx="1113093" cy="242239"/>
          </a:xfrm>
          <a:prstGeom prst="leftArrow">
            <a:avLst>
              <a:gd name="adj1" fmla="val 50000"/>
              <a:gd name="adj2" fmla="val 109965"/>
            </a:avLst>
          </a:prstGeom>
          <a:solidFill>
            <a:srgbClr val="000000"/>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endParaRPr/>
          </a:p>
        </p:txBody>
      </p:sp>
      <p:sp>
        <p:nvSpPr>
          <p:cNvPr id="7" name="TextBox 6">
            <a:extLst>
              <a:ext uri="{FF2B5EF4-FFF2-40B4-BE49-F238E27FC236}">
                <a16:creationId xmlns:a16="http://schemas.microsoft.com/office/drawing/2014/main" id="{0719D23B-9C70-4EF9-A563-952B382EACD4}"/>
              </a:ext>
            </a:extLst>
          </p:cNvPr>
          <p:cNvSpPr txBox="1"/>
          <p:nvPr/>
        </p:nvSpPr>
        <p:spPr>
          <a:xfrm rot="16200000">
            <a:off x="3928732" y="3057615"/>
            <a:ext cx="2012292" cy="369332"/>
          </a:xfrm>
          <a:prstGeom prst="rect">
            <a:avLst/>
          </a:prstGeom>
          <a:solidFill>
            <a:schemeClr val="bg1"/>
          </a:solidFill>
        </p:spPr>
        <p:txBody>
          <a:bodyPr wrap="square" rtlCol="0">
            <a:spAutoFit/>
          </a:bodyPr>
          <a:lstStyle/>
          <a:p>
            <a:r>
              <a:rPr lang="en-US" dirty="0"/>
              <a:t>Temperature °C</a:t>
            </a:r>
          </a:p>
        </p:txBody>
      </p:sp>
    </p:spTree>
    <p:extLst>
      <p:ext uri="{BB962C8B-B14F-4D97-AF65-F5344CB8AC3E}">
        <p14:creationId xmlns:p14="http://schemas.microsoft.com/office/powerpoint/2010/main" val="151782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6DDAF3-849A-4997-8556-ADB78636793B}"/>
              </a:ext>
            </a:extLst>
          </p:cNvPr>
          <p:cNvPicPr>
            <a:picLocks noChangeAspect="1"/>
          </p:cNvPicPr>
          <p:nvPr/>
        </p:nvPicPr>
        <p:blipFill>
          <a:blip r:embed="rId2"/>
          <a:stretch>
            <a:fillRect/>
          </a:stretch>
        </p:blipFill>
        <p:spPr>
          <a:xfrm>
            <a:off x="1912832" y="407431"/>
            <a:ext cx="7654078" cy="5810489"/>
          </a:xfrm>
          <a:prstGeom prst="rect">
            <a:avLst/>
          </a:prstGeom>
        </p:spPr>
      </p:pic>
    </p:spTree>
    <p:extLst>
      <p:ext uri="{BB962C8B-B14F-4D97-AF65-F5344CB8AC3E}">
        <p14:creationId xmlns:p14="http://schemas.microsoft.com/office/powerpoint/2010/main" val="2588120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78D38A-54C8-4A46-B5A4-A8BFD3521688}"/>
              </a:ext>
            </a:extLst>
          </p:cNvPr>
          <p:cNvPicPr>
            <a:picLocks noChangeAspect="1"/>
          </p:cNvPicPr>
          <p:nvPr/>
        </p:nvPicPr>
        <p:blipFill>
          <a:blip r:embed="rId2"/>
          <a:stretch>
            <a:fillRect/>
          </a:stretch>
        </p:blipFill>
        <p:spPr>
          <a:xfrm>
            <a:off x="6635434" y="3302149"/>
            <a:ext cx="4684075" cy="3555851"/>
          </a:xfrm>
          <a:prstGeom prst="rect">
            <a:avLst/>
          </a:prstGeom>
        </p:spPr>
      </p:pic>
      <p:pic>
        <p:nvPicPr>
          <p:cNvPr id="4" name="Picture 3">
            <a:extLst>
              <a:ext uri="{FF2B5EF4-FFF2-40B4-BE49-F238E27FC236}">
                <a16:creationId xmlns:a16="http://schemas.microsoft.com/office/drawing/2014/main" id="{E43A0BDC-2F4C-4227-8381-B2B7FF84B717}"/>
              </a:ext>
            </a:extLst>
          </p:cNvPr>
          <p:cNvPicPr>
            <a:picLocks noChangeAspect="1"/>
          </p:cNvPicPr>
          <p:nvPr/>
        </p:nvPicPr>
        <p:blipFill>
          <a:blip r:embed="rId3"/>
          <a:stretch>
            <a:fillRect/>
          </a:stretch>
        </p:blipFill>
        <p:spPr>
          <a:xfrm>
            <a:off x="3921062" y="0"/>
            <a:ext cx="4349876" cy="3302149"/>
          </a:xfrm>
          <a:prstGeom prst="rect">
            <a:avLst/>
          </a:prstGeom>
        </p:spPr>
      </p:pic>
      <p:pic>
        <p:nvPicPr>
          <p:cNvPr id="6" name="Picture 5">
            <a:extLst>
              <a:ext uri="{FF2B5EF4-FFF2-40B4-BE49-F238E27FC236}">
                <a16:creationId xmlns:a16="http://schemas.microsoft.com/office/drawing/2014/main" id="{ED2D4F45-3A23-4640-82D3-9FDC003B7A87}"/>
              </a:ext>
            </a:extLst>
          </p:cNvPr>
          <p:cNvPicPr>
            <a:picLocks noChangeAspect="1"/>
          </p:cNvPicPr>
          <p:nvPr/>
        </p:nvPicPr>
        <p:blipFill>
          <a:blip r:embed="rId4"/>
          <a:stretch>
            <a:fillRect/>
          </a:stretch>
        </p:blipFill>
        <p:spPr>
          <a:xfrm>
            <a:off x="1428459" y="3302149"/>
            <a:ext cx="4667541" cy="3543300"/>
          </a:xfrm>
          <a:prstGeom prst="rect">
            <a:avLst/>
          </a:prstGeom>
        </p:spPr>
      </p:pic>
      <p:sp>
        <p:nvSpPr>
          <p:cNvPr id="7" name="TextBox 6">
            <a:extLst>
              <a:ext uri="{FF2B5EF4-FFF2-40B4-BE49-F238E27FC236}">
                <a16:creationId xmlns:a16="http://schemas.microsoft.com/office/drawing/2014/main" id="{E51E64B5-88C9-48FA-BB20-96691242EEBF}"/>
              </a:ext>
            </a:extLst>
          </p:cNvPr>
          <p:cNvSpPr txBox="1"/>
          <p:nvPr/>
        </p:nvSpPr>
        <p:spPr>
          <a:xfrm>
            <a:off x="872491" y="196342"/>
            <a:ext cx="3040380" cy="461665"/>
          </a:xfrm>
          <a:prstGeom prst="rect">
            <a:avLst/>
          </a:prstGeom>
          <a:solidFill>
            <a:schemeClr val="bg1"/>
          </a:solidFill>
        </p:spPr>
        <p:txBody>
          <a:bodyPr wrap="square" rtlCol="0">
            <a:spAutoFit/>
          </a:bodyPr>
          <a:lstStyle/>
          <a:p>
            <a:pPr algn="ctr"/>
            <a:r>
              <a:rPr lang="en-US" sz="2400" dirty="0"/>
              <a:t>TN (ug/L)</a:t>
            </a:r>
          </a:p>
        </p:txBody>
      </p:sp>
      <p:sp>
        <p:nvSpPr>
          <p:cNvPr id="11" name="TextBox 10">
            <a:extLst>
              <a:ext uri="{FF2B5EF4-FFF2-40B4-BE49-F238E27FC236}">
                <a16:creationId xmlns:a16="http://schemas.microsoft.com/office/drawing/2014/main" id="{FB940FA0-B4BC-4EA2-B8C9-851C894BF7E9}"/>
              </a:ext>
            </a:extLst>
          </p:cNvPr>
          <p:cNvSpPr txBox="1"/>
          <p:nvPr/>
        </p:nvSpPr>
        <p:spPr>
          <a:xfrm>
            <a:off x="187193" y="2841605"/>
            <a:ext cx="3040380" cy="461665"/>
          </a:xfrm>
          <a:prstGeom prst="rect">
            <a:avLst/>
          </a:prstGeom>
          <a:solidFill>
            <a:schemeClr val="bg1"/>
          </a:solidFill>
        </p:spPr>
        <p:txBody>
          <a:bodyPr wrap="square" rtlCol="0">
            <a:spAutoFit/>
          </a:bodyPr>
          <a:lstStyle/>
          <a:p>
            <a:pPr algn="ctr"/>
            <a:r>
              <a:rPr lang="en-US" sz="2400" dirty="0"/>
              <a:t>NO3NO2 (ug/L)</a:t>
            </a:r>
          </a:p>
        </p:txBody>
      </p:sp>
      <p:sp>
        <p:nvSpPr>
          <p:cNvPr id="12" name="TextBox 11">
            <a:extLst>
              <a:ext uri="{FF2B5EF4-FFF2-40B4-BE49-F238E27FC236}">
                <a16:creationId xmlns:a16="http://schemas.microsoft.com/office/drawing/2014/main" id="{0AE62BEA-BCD4-4389-B9E1-151530B120A3}"/>
              </a:ext>
            </a:extLst>
          </p:cNvPr>
          <p:cNvSpPr txBox="1"/>
          <p:nvPr/>
        </p:nvSpPr>
        <p:spPr>
          <a:xfrm>
            <a:off x="8818563" y="2840484"/>
            <a:ext cx="3040380" cy="461665"/>
          </a:xfrm>
          <a:prstGeom prst="rect">
            <a:avLst/>
          </a:prstGeom>
          <a:solidFill>
            <a:schemeClr val="bg1"/>
          </a:solidFill>
        </p:spPr>
        <p:txBody>
          <a:bodyPr wrap="square" rtlCol="0">
            <a:spAutoFit/>
          </a:bodyPr>
          <a:lstStyle/>
          <a:p>
            <a:pPr algn="ctr"/>
            <a:r>
              <a:rPr lang="en-US" sz="2400" dirty="0"/>
              <a:t>NH4 (ug/L)</a:t>
            </a:r>
          </a:p>
        </p:txBody>
      </p:sp>
    </p:spTree>
    <p:extLst>
      <p:ext uri="{BB962C8B-B14F-4D97-AF65-F5344CB8AC3E}">
        <p14:creationId xmlns:p14="http://schemas.microsoft.com/office/powerpoint/2010/main" val="3539005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954CDAFB-D60B-4389-91DD-CC9A05165048}"/>
              </a:ext>
            </a:extLst>
          </p:cNvPr>
          <p:cNvCxnSpPr>
            <a:cxnSpLocks/>
          </p:cNvCxnSpPr>
          <p:nvPr/>
        </p:nvCxnSpPr>
        <p:spPr>
          <a:xfrm>
            <a:off x="240030" y="3154680"/>
            <a:ext cx="1737360" cy="0"/>
          </a:xfrm>
          <a:prstGeom prst="straightConnector1">
            <a:avLst/>
          </a:prstGeom>
          <a:ln w="2063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35EB07-AC22-4D53-8506-0BB23D5AB351}"/>
              </a:ext>
            </a:extLst>
          </p:cNvPr>
          <p:cNvSpPr txBox="1"/>
          <p:nvPr/>
        </p:nvSpPr>
        <p:spPr>
          <a:xfrm>
            <a:off x="1977390" y="147715"/>
            <a:ext cx="5132070" cy="646331"/>
          </a:xfrm>
          <a:prstGeom prst="rect">
            <a:avLst/>
          </a:prstGeom>
          <a:noFill/>
        </p:spPr>
        <p:txBody>
          <a:bodyPr wrap="square" rtlCol="0">
            <a:spAutoFit/>
          </a:bodyPr>
          <a:lstStyle/>
          <a:p>
            <a:pPr algn="ctr"/>
            <a:r>
              <a:rPr lang="en-US" sz="3600" dirty="0"/>
              <a:t>Carey Lab at VT!</a:t>
            </a:r>
          </a:p>
        </p:txBody>
      </p:sp>
      <p:cxnSp>
        <p:nvCxnSpPr>
          <p:cNvPr id="12" name="Straight Arrow Connector 11">
            <a:extLst>
              <a:ext uri="{FF2B5EF4-FFF2-40B4-BE49-F238E27FC236}">
                <a16:creationId xmlns:a16="http://schemas.microsoft.com/office/drawing/2014/main" id="{00BE0171-10FA-4A63-B5C7-4ADE453E6BAB}"/>
              </a:ext>
            </a:extLst>
          </p:cNvPr>
          <p:cNvCxnSpPr>
            <a:cxnSpLocks/>
          </p:cNvCxnSpPr>
          <p:nvPr/>
        </p:nvCxnSpPr>
        <p:spPr>
          <a:xfrm>
            <a:off x="6850380" y="2994659"/>
            <a:ext cx="1737360" cy="0"/>
          </a:xfrm>
          <a:prstGeom prst="straightConnector1">
            <a:avLst/>
          </a:prstGeom>
          <a:ln w="2063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DACE83D-2163-47C7-B638-37C6E8EBB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613329" y="1662493"/>
            <a:ext cx="5625205" cy="4218904"/>
          </a:xfrm>
          <a:prstGeom prst="rect">
            <a:avLst/>
          </a:prstGeom>
        </p:spPr>
      </p:pic>
      <p:sp>
        <p:nvSpPr>
          <p:cNvPr id="15" name="TextBox 14">
            <a:extLst>
              <a:ext uri="{FF2B5EF4-FFF2-40B4-BE49-F238E27FC236}">
                <a16:creationId xmlns:a16="http://schemas.microsoft.com/office/drawing/2014/main" id="{59EFD2D8-9434-4408-A44C-96798A0BA5D6}"/>
              </a:ext>
            </a:extLst>
          </p:cNvPr>
          <p:cNvSpPr txBox="1"/>
          <p:nvPr/>
        </p:nvSpPr>
        <p:spPr>
          <a:xfrm>
            <a:off x="8735444" y="1048122"/>
            <a:ext cx="3025140" cy="5447645"/>
          </a:xfrm>
          <a:prstGeom prst="rect">
            <a:avLst/>
          </a:prstGeom>
          <a:noFill/>
        </p:spPr>
        <p:txBody>
          <a:bodyPr wrap="square" rtlCol="0">
            <a:spAutoFit/>
          </a:bodyPr>
          <a:lstStyle/>
          <a:p>
            <a:pPr algn="ctr"/>
            <a:r>
              <a:rPr lang="en-US" sz="3600" dirty="0"/>
              <a:t>Post-degree plans:</a:t>
            </a:r>
          </a:p>
          <a:p>
            <a:pPr algn="ctr"/>
            <a:r>
              <a:rPr lang="en-US" sz="3600" dirty="0"/>
              <a:t>Extension Work</a:t>
            </a:r>
          </a:p>
          <a:p>
            <a:pPr algn="ctr"/>
            <a:endParaRPr lang="en-US" sz="3600" dirty="0"/>
          </a:p>
          <a:p>
            <a:r>
              <a:rPr lang="en-US" sz="2400" dirty="0"/>
              <a:t>-land grant</a:t>
            </a:r>
          </a:p>
          <a:p>
            <a:r>
              <a:rPr lang="en-US" sz="2400" dirty="0"/>
              <a:t>-non-profit org</a:t>
            </a:r>
          </a:p>
          <a:p>
            <a:r>
              <a:rPr lang="en-US" sz="2400" dirty="0"/>
              <a:t>-anywhere where I can combine my interests and skills to improve the human relationship to water</a:t>
            </a:r>
          </a:p>
        </p:txBody>
      </p:sp>
    </p:spTree>
    <p:extLst>
      <p:ext uri="{BB962C8B-B14F-4D97-AF65-F5344CB8AC3E}">
        <p14:creationId xmlns:p14="http://schemas.microsoft.com/office/powerpoint/2010/main" val="369625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0828-73C7-4A2C-89A5-1C1525FD0405}"/>
              </a:ext>
            </a:extLst>
          </p:cNvPr>
          <p:cNvSpPr>
            <a:spLocks noGrp="1"/>
          </p:cNvSpPr>
          <p:nvPr>
            <p:ph type="title"/>
          </p:nvPr>
        </p:nvSpPr>
        <p:spPr/>
        <p:txBody>
          <a:bodyPr/>
          <a:lstStyle/>
          <a:p>
            <a:r>
              <a:rPr lang="en-US" dirty="0"/>
              <a:t>Have NSF GRF funding for 3 years…now what?</a:t>
            </a:r>
          </a:p>
        </p:txBody>
      </p:sp>
      <p:sp>
        <p:nvSpPr>
          <p:cNvPr id="3" name="Content Placeholder 2">
            <a:extLst>
              <a:ext uri="{FF2B5EF4-FFF2-40B4-BE49-F238E27FC236}">
                <a16:creationId xmlns:a16="http://schemas.microsoft.com/office/drawing/2014/main" id="{37714F91-0EC8-423F-A5DF-D84A7A08655D}"/>
              </a:ext>
            </a:extLst>
          </p:cNvPr>
          <p:cNvSpPr>
            <a:spLocks noGrp="1"/>
          </p:cNvSpPr>
          <p:nvPr>
            <p:ph idx="1"/>
          </p:nvPr>
        </p:nvSpPr>
        <p:spPr/>
        <p:txBody>
          <a:bodyPr/>
          <a:lstStyle/>
          <a:p>
            <a:r>
              <a:rPr lang="en-US" dirty="0"/>
              <a:t>Now staying for a PhD!</a:t>
            </a:r>
          </a:p>
          <a:p>
            <a:r>
              <a:rPr lang="en-US" dirty="0"/>
              <a:t>Post-PhD goal: pursuing career in water extension</a:t>
            </a:r>
          </a:p>
          <a:p>
            <a:r>
              <a:rPr lang="en-US" dirty="0"/>
              <a:t>Logistics issue! Need to have prospectus &amp; POS approved by 1</a:t>
            </a:r>
            <a:r>
              <a:rPr lang="en-US" baseline="30000" dirty="0"/>
              <a:t>st</a:t>
            </a:r>
            <a:r>
              <a:rPr lang="en-US" dirty="0"/>
              <a:t> week of May; Jeff suggested get MS approved and then transition in summer</a:t>
            </a:r>
          </a:p>
          <a:p>
            <a:pPr lvl="1"/>
            <a:r>
              <a:rPr lang="en-US" dirty="0"/>
              <a:t>Letter from CCC &amp; committee</a:t>
            </a:r>
          </a:p>
          <a:p>
            <a:pPr lvl="1"/>
            <a:r>
              <a:rPr lang="en-US" dirty="0"/>
              <a:t>File that with Grad School with new prospectus</a:t>
            </a:r>
          </a:p>
          <a:p>
            <a:pPr lvl="1"/>
            <a:r>
              <a:rPr lang="en-US" dirty="0"/>
              <a:t>Fall 2019 committee meeting to finalize paperwork</a:t>
            </a:r>
          </a:p>
          <a:p>
            <a:pPr lvl="1"/>
            <a:r>
              <a:rPr lang="en-US" dirty="0"/>
              <a:t>SO! Today just focusing on MS first 2 chapters knowing that there are  more in the pipeline </a:t>
            </a:r>
          </a:p>
        </p:txBody>
      </p:sp>
    </p:spTree>
    <p:extLst>
      <p:ext uri="{BB962C8B-B14F-4D97-AF65-F5344CB8AC3E}">
        <p14:creationId xmlns:p14="http://schemas.microsoft.com/office/powerpoint/2010/main" val="17134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may contain: 4 people">
            <a:extLst>
              <a:ext uri="{FF2B5EF4-FFF2-40B4-BE49-F238E27FC236}">
                <a16:creationId xmlns:a16="http://schemas.microsoft.com/office/drawing/2014/main" id="{458AFCAF-CAB5-49E3-BA73-041F2124B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69" y="206052"/>
            <a:ext cx="6388768" cy="63887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may contain: plant, outdoor, nature and water">
            <a:extLst>
              <a:ext uri="{FF2B5EF4-FFF2-40B4-BE49-F238E27FC236}">
                <a16:creationId xmlns:a16="http://schemas.microsoft.com/office/drawing/2014/main" id="{31F907E0-DA7C-45A0-B7EC-2145C152D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272" y="-11329"/>
            <a:ext cx="5117649" cy="68235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fLMy2qcAatIlRDdN_3df5mtH1-GSWsLFAEP2e1FIpKQ_WUp-A6HuZSgI9rYwyPaIaP5qcO2VFaP5gmDQUjlR_Ofqg5LNtUXd_Cv41bJ_t3ufD00vhV49fswKjynp_nnuzBMOljNPiUYmigw83-4D6UOkbHqo4yt3tQsmxvHrlWKDb8iCgXrTId73K1TyMssclmbmnLVysYCzNTxd9gABHa3zkBBuvmHDzkYY56FovUbHja1iuCG1ytX63C9Ac0rD0zvS1W9Z-t2B9SaY2PbeyBil2PLZpxdlbtVJh3QxCQdTIMY3Ev0w2gCJNUTiIUcX7uAyXeFK9QwgyHVzjp_Y7w2mYI1pYDszvFGXJKT884Sk56aAy-CL_hhWDJdsC7-pVR8cXWEljVlsVNKO-3IuZaFf0tvO_fmLC4WqH4W7ANJ-f97xauQXdso8LgdyzjloM0ku3r297cbY_3f2__u2ZxH6jUNiKIvkJb5SSHkvJvz1-wWrLeL3clpXAj6BQ3o1lmZvdNGwBIGrpaEMHipLBuWD2xqPU0q5eBgzFTZFnz9SV2HqjEUprMrG3NMtXUGroLJ_RWas9BQlBL2Mtuz0HoagTL-coIMvAOTjdXqy_W8iplCFI_5i8HeHaEauGhbxzdI8wZx9yqJS_gk1Qnzo10QUMuE3l-g=w447-h794-no">
            <a:extLst>
              <a:ext uri="{FF2B5EF4-FFF2-40B4-BE49-F238E27FC236}">
                <a16:creationId xmlns:a16="http://schemas.microsoft.com/office/drawing/2014/main" id="{673331ED-759B-4FD0-8DED-DA7BA09AC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7142" y="1031359"/>
            <a:ext cx="3860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3451BA68-EBAE-4F3F-A17A-98EBA7AB8C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470" y="481733"/>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A2CE37-A090-4747-AE2A-9514722D5141}"/>
              </a:ext>
            </a:extLst>
          </p:cNvPr>
          <p:cNvSpPr txBox="1"/>
          <p:nvPr/>
        </p:nvSpPr>
        <p:spPr>
          <a:xfrm>
            <a:off x="811530" y="206052"/>
            <a:ext cx="10755630" cy="1200329"/>
          </a:xfrm>
          <a:prstGeom prst="rect">
            <a:avLst/>
          </a:prstGeom>
          <a:solidFill>
            <a:schemeClr val="bg1">
              <a:alpha val="78000"/>
            </a:schemeClr>
          </a:solidFill>
        </p:spPr>
        <p:txBody>
          <a:bodyPr wrap="square" rtlCol="0">
            <a:spAutoFit/>
          </a:bodyPr>
          <a:lstStyle/>
          <a:p>
            <a:pPr algn="ctr"/>
            <a:r>
              <a:rPr lang="en-US" sz="3600" dirty="0"/>
              <a:t>Freshwater resources provide numerous crucial benefits to society</a:t>
            </a:r>
          </a:p>
        </p:txBody>
      </p:sp>
      <p:sp>
        <p:nvSpPr>
          <p:cNvPr id="5" name="TextBox 4">
            <a:extLst>
              <a:ext uri="{FF2B5EF4-FFF2-40B4-BE49-F238E27FC236}">
                <a16:creationId xmlns:a16="http://schemas.microsoft.com/office/drawing/2014/main" id="{89963169-3B90-4B0B-B278-E96D5A24201D}"/>
              </a:ext>
            </a:extLst>
          </p:cNvPr>
          <p:cNvSpPr txBox="1"/>
          <p:nvPr/>
        </p:nvSpPr>
        <p:spPr>
          <a:xfrm>
            <a:off x="2381693" y="6406847"/>
            <a:ext cx="2530549" cy="276999"/>
          </a:xfrm>
          <a:prstGeom prst="rect">
            <a:avLst/>
          </a:prstGeom>
          <a:noFill/>
        </p:spPr>
        <p:txBody>
          <a:bodyPr wrap="square" rtlCol="0">
            <a:spAutoFit/>
          </a:bodyPr>
          <a:lstStyle/>
          <a:p>
            <a:r>
              <a:rPr lang="en-US" sz="1200" dirty="0">
                <a:solidFill>
                  <a:schemeClr val="bg1">
                    <a:lumMod val="65000"/>
                  </a:schemeClr>
                </a:solidFill>
              </a:rPr>
              <a:t>ISTOCKPHOTO</a:t>
            </a:r>
            <a:endParaRPr lang="en-US" dirty="0">
              <a:solidFill>
                <a:schemeClr val="bg1">
                  <a:lumMod val="65000"/>
                </a:schemeClr>
              </a:solidFill>
            </a:endParaRPr>
          </a:p>
        </p:txBody>
      </p:sp>
    </p:spTree>
    <p:extLst>
      <p:ext uri="{BB962C8B-B14F-4D97-AF65-F5344CB8AC3E}">
        <p14:creationId xmlns:p14="http://schemas.microsoft.com/office/powerpoint/2010/main" val="346847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C671528-7ADB-4527-A8A3-8E46CEDB10BD}"/>
              </a:ext>
            </a:extLst>
          </p:cNvPr>
          <p:cNvSpPr txBox="1"/>
          <p:nvPr/>
        </p:nvSpPr>
        <p:spPr>
          <a:xfrm>
            <a:off x="329609" y="6488089"/>
            <a:ext cx="2569325" cy="338554"/>
          </a:xfrm>
          <a:prstGeom prst="rect">
            <a:avLst/>
          </a:prstGeom>
          <a:noFill/>
        </p:spPr>
        <p:txBody>
          <a:bodyPr wrap="square" rtlCol="0">
            <a:spAutoFit/>
          </a:bodyPr>
          <a:lstStyle/>
          <a:p>
            <a:r>
              <a:rPr lang="en-US" sz="1600" dirty="0">
                <a:solidFill>
                  <a:schemeClr val="tx1">
                    <a:lumMod val="95000"/>
                    <a:lumOff val="5000"/>
                  </a:schemeClr>
                </a:solidFill>
              </a:rPr>
              <a:t>Photo credit Rodney Witt</a:t>
            </a:r>
          </a:p>
        </p:txBody>
      </p:sp>
      <p:grpSp>
        <p:nvGrpSpPr>
          <p:cNvPr id="19" name="Group 18">
            <a:extLst>
              <a:ext uri="{FF2B5EF4-FFF2-40B4-BE49-F238E27FC236}">
                <a16:creationId xmlns:a16="http://schemas.microsoft.com/office/drawing/2014/main" id="{5D4638FB-8CF1-4879-8FAA-F1FED178E04A}"/>
              </a:ext>
            </a:extLst>
          </p:cNvPr>
          <p:cNvGrpSpPr/>
          <p:nvPr/>
        </p:nvGrpSpPr>
        <p:grpSpPr>
          <a:xfrm>
            <a:off x="0" y="-65802"/>
            <a:ext cx="12227442" cy="6989603"/>
            <a:chOff x="340241" y="-2895909"/>
            <a:chExt cx="12192002" cy="6940396"/>
          </a:xfrm>
        </p:grpSpPr>
        <p:pic>
          <p:nvPicPr>
            <p:cNvPr id="17" name="Content Placeholder 8">
              <a:extLst>
                <a:ext uri="{FF2B5EF4-FFF2-40B4-BE49-F238E27FC236}">
                  <a16:creationId xmlns:a16="http://schemas.microsoft.com/office/drawing/2014/main" id="{007B344B-4D56-43DF-A0E5-38F41CE23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43" y="-2895909"/>
              <a:ext cx="12192000" cy="6858000"/>
            </a:xfrm>
            <a:prstGeom prst="rect">
              <a:avLst/>
            </a:prstGeom>
          </p:spPr>
        </p:pic>
        <p:sp>
          <p:nvSpPr>
            <p:cNvPr id="18" name="TextBox 17">
              <a:extLst>
                <a:ext uri="{FF2B5EF4-FFF2-40B4-BE49-F238E27FC236}">
                  <a16:creationId xmlns:a16="http://schemas.microsoft.com/office/drawing/2014/main" id="{3DA218F4-A3B1-4090-AAE6-429B5DCFB279}"/>
                </a:ext>
              </a:extLst>
            </p:cNvPr>
            <p:cNvSpPr txBox="1"/>
            <p:nvPr/>
          </p:nvSpPr>
          <p:spPr>
            <a:xfrm>
              <a:off x="340241" y="3612562"/>
              <a:ext cx="4868626" cy="431925"/>
            </a:xfrm>
            <a:prstGeom prst="rect">
              <a:avLst/>
            </a:prstGeom>
            <a:noFill/>
          </p:spPr>
          <p:txBody>
            <a:bodyPr wrap="square" rtlCol="0">
              <a:spAutoFit/>
            </a:bodyPr>
            <a:lstStyle/>
            <a:p>
              <a:r>
                <a:rPr lang="en-US" sz="1100" dirty="0">
                  <a:solidFill>
                    <a:schemeClr val="accent6">
                      <a:lumMod val="60000"/>
                      <a:lumOff val="40000"/>
                    </a:schemeClr>
                  </a:solidFill>
                </a:rPr>
                <a:t>Lake Erie HABs 2017, NOAA GLERL</a:t>
              </a:r>
            </a:p>
          </p:txBody>
        </p:sp>
      </p:grpSp>
      <p:grpSp>
        <p:nvGrpSpPr>
          <p:cNvPr id="2" name="Group 1">
            <a:extLst>
              <a:ext uri="{FF2B5EF4-FFF2-40B4-BE49-F238E27FC236}">
                <a16:creationId xmlns:a16="http://schemas.microsoft.com/office/drawing/2014/main" id="{C1D78DC2-1CE4-475F-8DE4-91E01F0AD031}"/>
              </a:ext>
            </a:extLst>
          </p:cNvPr>
          <p:cNvGrpSpPr/>
          <p:nvPr/>
        </p:nvGrpSpPr>
        <p:grpSpPr>
          <a:xfrm>
            <a:off x="155733" y="4092123"/>
            <a:ext cx="5435600" cy="2312874"/>
            <a:chOff x="182746" y="4106100"/>
            <a:chExt cx="5435600" cy="2312874"/>
          </a:xfrm>
        </p:grpSpPr>
        <p:pic>
          <p:nvPicPr>
            <p:cNvPr id="23" name="Picture 22">
              <a:extLst>
                <a:ext uri="{FF2B5EF4-FFF2-40B4-BE49-F238E27FC236}">
                  <a16:creationId xmlns:a16="http://schemas.microsoft.com/office/drawing/2014/main" id="{5EBB354C-EDFB-4490-92CF-CAC5978E6A80}"/>
                </a:ext>
              </a:extLst>
            </p:cNvPr>
            <p:cNvPicPr>
              <a:picLocks noChangeAspect="1"/>
            </p:cNvPicPr>
            <p:nvPr/>
          </p:nvPicPr>
          <p:blipFill rotWithShape="1">
            <a:blip r:embed="rId4"/>
            <a:srcRect l="20754" t="34412" r="23810" b="26303"/>
            <a:stretch/>
          </p:blipFill>
          <p:spPr>
            <a:xfrm>
              <a:off x="182746" y="4106100"/>
              <a:ext cx="4153901" cy="2312874"/>
            </a:xfrm>
            <a:prstGeom prst="rect">
              <a:avLst/>
            </a:prstGeom>
          </p:spPr>
        </p:pic>
        <p:sp>
          <p:nvSpPr>
            <p:cNvPr id="26" name="Rectangle 25">
              <a:extLst>
                <a:ext uri="{FF2B5EF4-FFF2-40B4-BE49-F238E27FC236}">
                  <a16:creationId xmlns:a16="http://schemas.microsoft.com/office/drawing/2014/main" id="{A0B49283-8A04-43D6-815F-88777CA3F1CB}"/>
                </a:ext>
              </a:extLst>
            </p:cNvPr>
            <p:cNvSpPr/>
            <p:nvPr/>
          </p:nvSpPr>
          <p:spPr>
            <a:xfrm>
              <a:off x="182746" y="6172725"/>
              <a:ext cx="5435600" cy="2308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dirty="0">
                  <a:solidFill>
                    <a:schemeClr val="tx1">
                      <a:lumMod val="65000"/>
                      <a:lumOff val="35000"/>
                    </a:schemeClr>
                  </a:solidFill>
                </a:rPr>
                <a:t>(MODIS) on NASA’s </a:t>
              </a:r>
              <a:r>
                <a:rPr lang="en-US" sz="900" dirty="0">
                  <a:solidFill>
                    <a:schemeClr val="tx1">
                      <a:lumMod val="65000"/>
                      <a:lumOff val="35000"/>
                    </a:schemeClr>
                  </a:solidFill>
                  <a:hlinkClick r:id="rId5">
                    <a:extLst>
                      <a:ext uri="{A12FA001-AC4F-418D-AE19-62706E023703}">
                        <ahyp:hlinkClr xmlns:ahyp="http://schemas.microsoft.com/office/drawing/2018/hyperlinkcolor" val="tx"/>
                      </a:ext>
                    </a:extLst>
                  </a:hlinkClick>
                </a:rPr>
                <a:t>Terra</a:t>
              </a:r>
              <a:r>
                <a:rPr lang="en-US" sz="900" dirty="0">
                  <a:solidFill>
                    <a:schemeClr val="tx1">
                      <a:lumMod val="65000"/>
                      <a:lumOff val="35000"/>
                    </a:schemeClr>
                  </a:solidFill>
                </a:rPr>
                <a:t> satellite</a:t>
              </a:r>
            </a:p>
          </p:txBody>
        </p:sp>
      </p:grpSp>
      <p:pic>
        <p:nvPicPr>
          <p:cNvPr id="21" name="Picture 20">
            <a:extLst>
              <a:ext uri="{FF2B5EF4-FFF2-40B4-BE49-F238E27FC236}">
                <a16:creationId xmlns:a16="http://schemas.microsoft.com/office/drawing/2014/main" id="{2AA5F6AE-C9EA-4F04-AFD9-04E7BA8BD45C}"/>
              </a:ext>
            </a:extLst>
          </p:cNvPr>
          <p:cNvPicPr>
            <a:picLocks noChangeAspect="1"/>
          </p:cNvPicPr>
          <p:nvPr/>
        </p:nvPicPr>
        <p:blipFill rotWithShape="1">
          <a:blip r:embed="rId6"/>
          <a:srcRect l="32397" t="21111" r="9791" b="53889"/>
          <a:stretch/>
        </p:blipFill>
        <p:spPr>
          <a:xfrm>
            <a:off x="155733" y="202576"/>
            <a:ext cx="7048500" cy="1714500"/>
          </a:xfrm>
          <a:prstGeom prst="rect">
            <a:avLst/>
          </a:prstGeom>
        </p:spPr>
      </p:pic>
      <p:pic>
        <p:nvPicPr>
          <p:cNvPr id="22" name="Picture 21">
            <a:extLst>
              <a:ext uri="{FF2B5EF4-FFF2-40B4-BE49-F238E27FC236}">
                <a16:creationId xmlns:a16="http://schemas.microsoft.com/office/drawing/2014/main" id="{BDD384E3-E0C4-46B5-B65B-BD3F0EDD3302}"/>
              </a:ext>
            </a:extLst>
          </p:cNvPr>
          <p:cNvPicPr>
            <a:picLocks noChangeAspect="1"/>
          </p:cNvPicPr>
          <p:nvPr/>
        </p:nvPicPr>
        <p:blipFill rotWithShape="1">
          <a:blip r:embed="rId7"/>
          <a:srcRect l="26355" t="14074" r="28750" b="72963"/>
          <a:stretch/>
        </p:blipFill>
        <p:spPr>
          <a:xfrm>
            <a:off x="6562567" y="596456"/>
            <a:ext cx="5473700" cy="889000"/>
          </a:xfrm>
          <a:prstGeom prst="rect">
            <a:avLst/>
          </a:prstGeom>
        </p:spPr>
      </p:pic>
      <p:pic>
        <p:nvPicPr>
          <p:cNvPr id="24" name="Picture 23">
            <a:extLst>
              <a:ext uri="{FF2B5EF4-FFF2-40B4-BE49-F238E27FC236}">
                <a16:creationId xmlns:a16="http://schemas.microsoft.com/office/drawing/2014/main" id="{49FAAD83-2A79-4BEB-9CE3-9E776BA8B79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910" t="28055" r="36684" b="2444"/>
          <a:stretch/>
        </p:blipFill>
        <p:spPr>
          <a:xfrm>
            <a:off x="8211865" y="3324412"/>
            <a:ext cx="3650526" cy="3084639"/>
          </a:xfrm>
          <a:prstGeom prst="rect">
            <a:avLst/>
          </a:prstGeom>
          <a:effectLst>
            <a:outerShdw blurRad="50800" dist="76200" dir="2700000" algn="tl" rotWithShape="0">
              <a:prstClr val="black">
                <a:alpha val="40000"/>
              </a:prstClr>
            </a:outerShdw>
          </a:effectLst>
        </p:spPr>
      </p:pic>
      <p:sp>
        <p:nvSpPr>
          <p:cNvPr id="4" name="Content Placeholder 3">
            <a:extLst>
              <a:ext uri="{FF2B5EF4-FFF2-40B4-BE49-F238E27FC236}">
                <a16:creationId xmlns:a16="http://schemas.microsoft.com/office/drawing/2014/main" id="{71E66173-8520-45FA-8681-C9ADF84966F3}"/>
              </a:ext>
            </a:extLst>
          </p:cNvPr>
          <p:cNvSpPr>
            <a:spLocks noGrp="1"/>
          </p:cNvSpPr>
          <p:nvPr>
            <p:ph idx="1"/>
          </p:nvPr>
        </p:nvSpPr>
        <p:spPr/>
        <p:txBody>
          <a:bodyPr/>
          <a:lstStyle/>
          <a:p>
            <a:endParaRPr lang="en-US"/>
          </a:p>
        </p:txBody>
      </p:sp>
      <p:grpSp>
        <p:nvGrpSpPr>
          <p:cNvPr id="15" name="Group 14">
            <a:extLst>
              <a:ext uri="{FF2B5EF4-FFF2-40B4-BE49-F238E27FC236}">
                <a16:creationId xmlns:a16="http://schemas.microsoft.com/office/drawing/2014/main" id="{FE8FCA06-2DE7-4C37-8E22-B247792B5C13}"/>
              </a:ext>
            </a:extLst>
          </p:cNvPr>
          <p:cNvGrpSpPr/>
          <p:nvPr/>
        </p:nvGrpSpPr>
        <p:grpSpPr>
          <a:xfrm>
            <a:off x="1158948" y="527424"/>
            <a:ext cx="10111563" cy="5911702"/>
            <a:chOff x="2204720" y="1162808"/>
            <a:chExt cx="7782560" cy="4620911"/>
          </a:xfrm>
        </p:grpSpPr>
        <p:pic>
          <p:nvPicPr>
            <p:cNvPr id="20" name="Picture 19">
              <a:extLst>
                <a:ext uri="{FF2B5EF4-FFF2-40B4-BE49-F238E27FC236}">
                  <a16:creationId xmlns:a16="http://schemas.microsoft.com/office/drawing/2014/main" id="{75BAC66E-E8F4-420D-BFDC-63CC25A346BB}"/>
                </a:ext>
              </a:extLst>
            </p:cNvPr>
            <p:cNvPicPr>
              <a:picLocks noChangeAspect="1"/>
            </p:cNvPicPr>
            <p:nvPr/>
          </p:nvPicPr>
          <p:blipFill rotWithShape="1">
            <a:blip r:embed="rId9"/>
            <a:srcRect l="6917" t="21777" r="31000" b="11407"/>
            <a:stretch/>
          </p:blipFill>
          <p:spPr>
            <a:xfrm>
              <a:off x="2204720" y="1162808"/>
              <a:ext cx="7569200" cy="4582160"/>
            </a:xfrm>
            <a:prstGeom prst="rect">
              <a:avLst/>
            </a:prstGeom>
          </p:spPr>
        </p:pic>
        <p:sp>
          <p:nvSpPr>
            <p:cNvPr id="27" name="TextBox 26">
              <a:extLst>
                <a:ext uri="{FF2B5EF4-FFF2-40B4-BE49-F238E27FC236}">
                  <a16:creationId xmlns:a16="http://schemas.microsoft.com/office/drawing/2014/main" id="{AC8C84CA-EE99-466D-BD80-8F2586B24012}"/>
                </a:ext>
              </a:extLst>
            </p:cNvPr>
            <p:cNvSpPr txBox="1"/>
            <p:nvPr/>
          </p:nvSpPr>
          <p:spPr>
            <a:xfrm>
              <a:off x="8585200" y="5506720"/>
              <a:ext cx="1402080" cy="276999"/>
            </a:xfrm>
            <a:prstGeom prst="rect">
              <a:avLst/>
            </a:prstGeom>
            <a:noFill/>
          </p:spPr>
          <p:txBody>
            <a:bodyPr wrap="square" rtlCol="0">
              <a:spAutoFit/>
            </a:bodyPr>
            <a:lstStyle/>
            <a:p>
              <a:r>
                <a:rPr lang="en-US" sz="1200" dirty="0" err="1">
                  <a:solidFill>
                    <a:schemeClr val="bg2">
                      <a:lumMod val="50000"/>
                    </a:schemeClr>
                  </a:solidFill>
                </a:rPr>
                <a:t>Janse</a:t>
              </a:r>
              <a:r>
                <a:rPr lang="en-US" sz="1200" dirty="0">
                  <a:solidFill>
                    <a:schemeClr val="bg2">
                      <a:lumMod val="50000"/>
                    </a:schemeClr>
                  </a:solidFill>
                </a:rPr>
                <a:t> et al 2015</a:t>
              </a:r>
            </a:p>
          </p:txBody>
        </p:sp>
      </p:grpSp>
    </p:spTree>
    <p:extLst>
      <p:ext uri="{BB962C8B-B14F-4D97-AF65-F5344CB8AC3E}">
        <p14:creationId xmlns:p14="http://schemas.microsoft.com/office/powerpoint/2010/main" val="400744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pond&#10;&#10;Description automatically generated">
            <a:extLst>
              <a:ext uri="{FF2B5EF4-FFF2-40B4-BE49-F238E27FC236}">
                <a16:creationId xmlns:a16="http://schemas.microsoft.com/office/drawing/2014/main" id="{FB5BC805-C4DA-4E18-ABC0-50FCB00C5B82}"/>
              </a:ext>
            </a:extLst>
          </p:cNvPr>
          <p:cNvPicPr>
            <a:picLocks noChangeAspect="1"/>
          </p:cNvPicPr>
          <p:nvPr/>
        </p:nvPicPr>
        <p:blipFill>
          <a:blip r:embed="rId3">
            <a:alphaModFix amt="80000"/>
            <a:extLst>
              <a:ext uri="{28A0092B-C50C-407E-A947-70E740481C1C}">
                <a14:useLocalDpi xmlns:a14="http://schemas.microsoft.com/office/drawing/2010/main" val="0"/>
              </a:ext>
            </a:extLst>
          </a:blip>
          <a:stretch>
            <a:fillRect/>
          </a:stretch>
        </p:blipFill>
        <p:spPr>
          <a:xfrm rot="10800000">
            <a:off x="0" y="-71156"/>
            <a:ext cx="12278730" cy="6929155"/>
          </a:xfrm>
          <a:prstGeom prst="rect">
            <a:avLst/>
          </a:prstGeom>
        </p:spPr>
      </p:pic>
      <p:sp>
        <p:nvSpPr>
          <p:cNvPr id="2" name="Title 1">
            <a:extLst>
              <a:ext uri="{FF2B5EF4-FFF2-40B4-BE49-F238E27FC236}">
                <a16:creationId xmlns:a16="http://schemas.microsoft.com/office/drawing/2014/main" id="{B23A1AAD-4828-43FC-B828-5CF6B5CEBF59}"/>
              </a:ext>
            </a:extLst>
          </p:cNvPr>
          <p:cNvSpPr>
            <a:spLocks noGrp="1"/>
          </p:cNvSpPr>
          <p:nvPr>
            <p:ph type="title"/>
          </p:nvPr>
        </p:nvSpPr>
        <p:spPr>
          <a:xfrm>
            <a:off x="478155" y="2834640"/>
            <a:ext cx="11235690" cy="2056449"/>
          </a:xfrm>
        </p:spPr>
        <p:txBody>
          <a:bodyPr>
            <a:noAutofit/>
          </a:bodyPr>
          <a:lstStyle/>
          <a:p>
            <a:r>
              <a:rPr lang="en-US" sz="4800" dirty="0">
                <a:solidFill>
                  <a:schemeClr val="bg1"/>
                </a:solidFill>
              </a:rPr>
              <a:t>Chapter 1: </a:t>
            </a:r>
            <a:r>
              <a:rPr lang="en-US" sz="4800" i="1" dirty="0">
                <a:solidFill>
                  <a:schemeClr val="bg1"/>
                </a:solidFill>
              </a:rPr>
              <a:t>Developing near-term forecasts of phytoplankton in a drinking water reservoir</a:t>
            </a:r>
            <a:endParaRPr lang="en-US" sz="4800" dirty="0">
              <a:solidFill>
                <a:schemeClr val="bg1"/>
              </a:solidFill>
            </a:endParaRPr>
          </a:p>
        </p:txBody>
      </p:sp>
    </p:spTree>
    <p:extLst>
      <p:ext uri="{BB962C8B-B14F-4D97-AF65-F5344CB8AC3E}">
        <p14:creationId xmlns:p14="http://schemas.microsoft.com/office/powerpoint/2010/main" val="369654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F47F-23C1-41E8-9474-36E563BA8583}"/>
              </a:ext>
            </a:extLst>
          </p:cNvPr>
          <p:cNvSpPr>
            <a:spLocks noGrp="1"/>
          </p:cNvSpPr>
          <p:nvPr>
            <p:ph type="title"/>
          </p:nvPr>
        </p:nvSpPr>
        <p:spPr>
          <a:xfrm>
            <a:off x="838200" y="114551"/>
            <a:ext cx="10515600" cy="1325563"/>
          </a:xfrm>
        </p:spPr>
        <p:txBody>
          <a:bodyPr/>
          <a:lstStyle/>
          <a:p>
            <a:r>
              <a:rPr lang="en-US" dirty="0"/>
              <a:t>How do we forecast?</a:t>
            </a:r>
          </a:p>
        </p:txBody>
      </p:sp>
      <p:grpSp>
        <p:nvGrpSpPr>
          <p:cNvPr id="22" name="Group 21">
            <a:extLst>
              <a:ext uri="{FF2B5EF4-FFF2-40B4-BE49-F238E27FC236}">
                <a16:creationId xmlns:a16="http://schemas.microsoft.com/office/drawing/2014/main" id="{309F1871-A508-432F-BBE5-8367B4F14890}"/>
              </a:ext>
            </a:extLst>
          </p:cNvPr>
          <p:cNvGrpSpPr/>
          <p:nvPr/>
        </p:nvGrpSpPr>
        <p:grpSpPr>
          <a:xfrm>
            <a:off x="1018311" y="3361861"/>
            <a:ext cx="2064488" cy="1127051"/>
            <a:chOff x="838200" y="1775637"/>
            <a:chExt cx="2064488" cy="1127051"/>
          </a:xfrm>
        </p:grpSpPr>
        <p:sp>
          <p:nvSpPr>
            <p:cNvPr id="4" name="Rectangle: Rounded Corners 3">
              <a:extLst>
                <a:ext uri="{FF2B5EF4-FFF2-40B4-BE49-F238E27FC236}">
                  <a16:creationId xmlns:a16="http://schemas.microsoft.com/office/drawing/2014/main" id="{F68E0B67-E656-471E-A8B4-95F50B689B7F}"/>
                </a:ext>
              </a:extLst>
            </p:cNvPr>
            <p:cNvSpPr/>
            <p:nvPr/>
          </p:nvSpPr>
          <p:spPr>
            <a:xfrm>
              <a:off x="838200" y="1775637"/>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1306FB-CC75-4A2E-9306-4A6468418C4C}"/>
                </a:ext>
              </a:extLst>
            </p:cNvPr>
            <p:cNvSpPr txBox="1"/>
            <p:nvPr/>
          </p:nvSpPr>
          <p:spPr>
            <a:xfrm>
              <a:off x="914400" y="1825470"/>
              <a:ext cx="1818167" cy="1077218"/>
            </a:xfrm>
            <a:prstGeom prst="rect">
              <a:avLst/>
            </a:prstGeom>
            <a:noFill/>
          </p:spPr>
          <p:txBody>
            <a:bodyPr wrap="square" rtlCol="0">
              <a:spAutoFit/>
            </a:bodyPr>
            <a:lstStyle/>
            <a:p>
              <a:pPr algn="ctr"/>
              <a:r>
                <a:rPr lang="en-US" sz="3200" dirty="0"/>
                <a:t>Historical data</a:t>
              </a:r>
            </a:p>
          </p:txBody>
        </p:sp>
      </p:grpSp>
      <p:sp>
        <p:nvSpPr>
          <p:cNvPr id="7" name="Arrow: Right 6">
            <a:extLst>
              <a:ext uri="{FF2B5EF4-FFF2-40B4-BE49-F238E27FC236}">
                <a16:creationId xmlns:a16="http://schemas.microsoft.com/office/drawing/2014/main" id="{7E67C8B2-83B3-4B99-9454-C2D9CE3D3FDB}"/>
              </a:ext>
            </a:extLst>
          </p:cNvPr>
          <p:cNvSpPr/>
          <p:nvPr/>
        </p:nvSpPr>
        <p:spPr>
          <a:xfrm>
            <a:off x="3258678" y="3553310"/>
            <a:ext cx="1275021" cy="57616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D0F405D-6038-4CFA-B8B8-67176CBC41C1}"/>
              </a:ext>
            </a:extLst>
          </p:cNvPr>
          <p:cNvGrpSpPr/>
          <p:nvPr/>
        </p:nvGrpSpPr>
        <p:grpSpPr>
          <a:xfrm>
            <a:off x="4709579" y="3411694"/>
            <a:ext cx="2064488" cy="1127051"/>
            <a:chOff x="4603897" y="1729777"/>
            <a:chExt cx="2064488" cy="1127051"/>
          </a:xfrm>
        </p:grpSpPr>
        <p:sp>
          <p:nvSpPr>
            <p:cNvPr id="6" name="Rectangle: Rounded Corners 5">
              <a:extLst>
                <a:ext uri="{FF2B5EF4-FFF2-40B4-BE49-F238E27FC236}">
                  <a16:creationId xmlns:a16="http://schemas.microsoft.com/office/drawing/2014/main" id="{8C663E2E-B31B-4146-886E-5A9B42E221D6}"/>
                </a:ext>
              </a:extLst>
            </p:cNvPr>
            <p:cNvSpPr/>
            <p:nvPr/>
          </p:nvSpPr>
          <p:spPr>
            <a:xfrm>
              <a:off x="4603897" y="1729777"/>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976404-DF4D-4D15-BDE9-4C33A5F5DAC2}"/>
                </a:ext>
              </a:extLst>
            </p:cNvPr>
            <p:cNvSpPr txBox="1"/>
            <p:nvPr/>
          </p:nvSpPr>
          <p:spPr>
            <a:xfrm>
              <a:off x="4769315" y="1946173"/>
              <a:ext cx="1699437" cy="584775"/>
            </a:xfrm>
            <a:prstGeom prst="rect">
              <a:avLst/>
            </a:prstGeom>
            <a:noFill/>
          </p:spPr>
          <p:txBody>
            <a:bodyPr wrap="square" rtlCol="0">
              <a:spAutoFit/>
            </a:bodyPr>
            <a:lstStyle/>
            <a:p>
              <a:pPr algn="ctr"/>
              <a:r>
                <a:rPr lang="en-US" sz="3200" dirty="0"/>
                <a:t>Model</a:t>
              </a:r>
            </a:p>
          </p:txBody>
        </p:sp>
      </p:grpSp>
      <p:sp>
        <p:nvSpPr>
          <p:cNvPr id="13" name="Arrow: Right 12">
            <a:extLst>
              <a:ext uri="{FF2B5EF4-FFF2-40B4-BE49-F238E27FC236}">
                <a16:creationId xmlns:a16="http://schemas.microsoft.com/office/drawing/2014/main" id="{BB508B7F-2586-4E03-9E17-700F2E774250}"/>
              </a:ext>
            </a:extLst>
          </p:cNvPr>
          <p:cNvSpPr/>
          <p:nvPr/>
        </p:nvSpPr>
        <p:spPr>
          <a:xfrm rot="20331790">
            <a:off x="6804052" y="2823682"/>
            <a:ext cx="2125176" cy="57616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C5A77B6-6D98-4AEC-96CB-D63E412D3D72}"/>
              </a:ext>
            </a:extLst>
          </p:cNvPr>
          <p:cNvGrpSpPr/>
          <p:nvPr/>
        </p:nvGrpSpPr>
        <p:grpSpPr>
          <a:xfrm>
            <a:off x="4681227" y="5542391"/>
            <a:ext cx="2064488" cy="1127051"/>
            <a:chOff x="4764006" y="4902311"/>
            <a:chExt cx="2064488" cy="1127051"/>
          </a:xfrm>
        </p:grpSpPr>
        <p:sp>
          <p:nvSpPr>
            <p:cNvPr id="24" name="Rectangle: Rounded Corners 23">
              <a:extLst>
                <a:ext uri="{FF2B5EF4-FFF2-40B4-BE49-F238E27FC236}">
                  <a16:creationId xmlns:a16="http://schemas.microsoft.com/office/drawing/2014/main" id="{35398C55-A08A-45FB-B1B4-2FB6C46B11FE}"/>
                </a:ext>
              </a:extLst>
            </p:cNvPr>
            <p:cNvSpPr/>
            <p:nvPr/>
          </p:nvSpPr>
          <p:spPr>
            <a:xfrm>
              <a:off x="4764006" y="4902311"/>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345B5D-6074-429A-943E-EBE4E112B85A}"/>
                </a:ext>
              </a:extLst>
            </p:cNvPr>
            <p:cNvSpPr txBox="1"/>
            <p:nvPr/>
          </p:nvSpPr>
          <p:spPr>
            <a:xfrm>
              <a:off x="4792358" y="4988784"/>
              <a:ext cx="1911204" cy="954107"/>
            </a:xfrm>
            <a:prstGeom prst="rect">
              <a:avLst/>
            </a:prstGeom>
            <a:noFill/>
          </p:spPr>
          <p:txBody>
            <a:bodyPr wrap="square" rtlCol="0">
              <a:spAutoFit/>
            </a:bodyPr>
            <a:lstStyle/>
            <a:p>
              <a:pPr algn="ctr"/>
              <a:r>
                <a:rPr lang="en-US" sz="2800" dirty="0"/>
                <a:t>Calibration of model</a:t>
              </a:r>
            </a:p>
          </p:txBody>
        </p:sp>
      </p:grpSp>
      <p:sp>
        <p:nvSpPr>
          <p:cNvPr id="15" name="Arrow: Right 14">
            <a:extLst>
              <a:ext uri="{FF2B5EF4-FFF2-40B4-BE49-F238E27FC236}">
                <a16:creationId xmlns:a16="http://schemas.microsoft.com/office/drawing/2014/main" id="{7E451682-E607-410E-9F8A-EF1C3656BA36}"/>
              </a:ext>
            </a:extLst>
          </p:cNvPr>
          <p:cNvSpPr/>
          <p:nvPr/>
        </p:nvSpPr>
        <p:spPr>
          <a:xfrm rot="996865">
            <a:off x="6837886" y="4347318"/>
            <a:ext cx="1275021" cy="57616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urved Up 19">
            <a:extLst>
              <a:ext uri="{FF2B5EF4-FFF2-40B4-BE49-F238E27FC236}">
                <a16:creationId xmlns:a16="http://schemas.microsoft.com/office/drawing/2014/main" id="{86BB9EEF-B661-4606-B8BC-4A498C8A4A73}"/>
              </a:ext>
            </a:extLst>
          </p:cNvPr>
          <p:cNvSpPr/>
          <p:nvPr/>
        </p:nvSpPr>
        <p:spPr>
          <a:xfrm>
            <a:off x="5150831" y="4678401"/>
            <a:ext cx="1125280" cy="705080"/>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22">
            <a:extLst>
              <a:ext uri="{FF2B5EF4-FFF2-40B4-BE49-F238E27FC236}">
                <a16:creationId xmlns:a16="http://schemas.microsoft.com/office/drawing/2014/main" id="{4CA627C2-3A53-481F-822E-6A9EDE627B4E}"/>
              </a:ext>
            </a:extLst>
          </p:cNvPr>
          <p:cNvGrpSpPr/>
          <p:nvPr/>
        </p:nvGrpSpPr>
        <p:grpSpPr>
          <a:xfrm>
            <a:off x="8316179" y="4550215"/>
            <a:ext cx="2212068" cy="1127051"/>
            <a:chOff x="8644022" y="1833376"/>
            <a:chExt cx="2212068" cy="1127051"/>
          </a:xfrm>
        </p:grpSpPr>
        <p:sp>
          <p:nvSpPr>
            <p:cNvPr id="14" name="Rectangle: Rounded Corners 13">
              <a:extLst>
                <a:ext uri="{FF2B5EF4-FFF2-40B4-BE49-F238E27FC236}">
                  <a16:creationId xmlns:a16="http://schemas.microsoft.com/office/drawing/2014/main" id="{8C81C060-F0D4-4A02-ADB0-104C782037B9}"/>
                </a:ext>
              </a:extLst>
            </p:cNvPr>
            <p:cNvSpPr/>
            <p:nvPr/>
          </p:nvSpPr>
          <p:spPr>
            <a:xfrm>
              <a:off x="8717813" y="1833376"/>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FAAB4BC-3B3B-4E26-B498-785DA13A4334}"/>
                </a:ext>
              </a:extLst>
            </p:cNvPr>
            <p:cNvSpPr txBox="1"/>
            <p:nvPr/>
          </p:nvSpPr>
          <p:spPr>
            <a:xfrm>
              <a:off x="8644022" y="1967086"/>
              <a:ext cx="2212068" cy="830997"/>
            </a:xfrm>
            <a:prstGeom prst="rect">
              <a:avLst/>
            </a:prstGeom>
            <a:noFill/>
          </p:spPr>
          <p:txBody>
            <a:bodyPr wrap="square" rtlCol="0">
              <a:spAutoFit/>
            </a:bodyPr>
            <a:lstStyle/>
            <a:p>
              <a:pPr algn="ctr"/>
              <a:r>
                <a:rPr lang="en-US" sz="2400" dirty="0"/>
                <a:t>Hindcast of past conditions</a:t>
              </a:r>
            </a:p>
          </p:txBody>
        </p:sp>
      </p:grpSp>
      <p:sp>
        <p:nvSpPr>
          <p:cNvPr id="25" name="Arrow: Right 24">
            <a:extLst>
              <a:ext uri="{FF2B5EF4-FFF2-40B4-BE49-F238E27FC236}">
                <a16:creationId xmlns:a16="http://schemas.microsoft.com/office/drawing/2014/main" id="{830D6EE8-F02F-456C-85FF-66D850952D7E}"/>
              </a:ext>
            </a:extLst>
          </p:cNvPr>
          <p:cNvSpPr/>
          <p:nvPr/>
        </p:nvSpPr>
        <p:spPr>
          <a:xfrm rot="9545913">
            <a:off x="6944146" y="5610589"/>
            <a:ext cx="1275021" cy="361663"/>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E188857-A007-403C-B01C-FAE720B00678}"/>
              </a:ext>
            </a:extLst>
          </p:cNvPr>
          <p:cNvGrpSpPr/>
          <p:nvPr/>
        </p:nvGrpSpPr>
        <p:grpSpPr>
          <a:xfrm>
            <a:off x="9011257" y="1542882"/>
            <a:ext cx="2624049" cy="1385428"/>
            <a:chOff x="8644023" y="1833376"/>
            <a:chExt cx="2212068" cy="1127051"/>
          </a:xfrm>
        </p:grpSpPr>
        <p:sp>
          <p:nvSpPr>
            <p:cNvPr id="27" name="Rectangle: Rounded Corners 26">
              <a:extLst>
                <a:ext uri="{FF2B5EF4-FFF2-40B4-BE49-F238E27FC236}">
                  <a16:creationId xmlns:a16="http://schemas.microsoft.com/office/drawing/2014/main" id="{50B04346-9E54-485D-ADC9-90D3849F156C}"/>
                </a:ext>
              </a:extLst>
            </p:cNvPr>
            <p:cNvSpPr/>
            <p:nvPr/>
          </p:nvSpPr>
          <p:spPr>
            <a:xfrm>
              <a:off x="8717813" y="1833376"/>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1EF3E26-0361-49F4-B196-C6D541BB1A1E}"/>
                </a:ext>
              </a:extLst>
            </p:cNvPr>
            <p:cNvSpPr txBox="1"/>
            <p:nvPr/>
          </p:nvSpPr>
          <p:spPr>
            <a:xfrm>
              <a:off x="8644023" y="2053382"/>
              <a:ext cx="2212068" cy="625943"/>
            </a:xfrm>
            <a:prstGeom prst="rect">
              <a:avLst/>
            </a:prstGeom>
            <a:noFill/>
          </p:spPr>
          <p:txBody>
            <a:bodyPr wrap="square" rtlCol="0">
              <a:spAutoFit/>
            </a:bodyPr>
            <a:lstStyle/>
            <a:p>
              <a:pPr algn="ctr"/>
              <a:r>
                <a:rPr lang="en-US" sz="4400" dirty="0"/>
                <a:t>Forecast</a:t>
              </a:r>
            </a:p>
          </p:txBody>
        </p:sp>
      </p:grpSp>
      <p:grpSp>
        <p:nvGrpSpPr>
          <p:cNvPr id="36" name="Group 35">
            <a:extLst>
              <a:ext uri="{FF2B5EF4-FFF2-40B4-BE49-F238E27FC236}">
                <a16:creationId xmlns:a16="http://schemas.microsoft.com/office/drawing/2014/main" id="{08FDE8A8-0590-46D0-B4C1-7F9FD3EE8950}"/>
              </a:ext>
            </a:extLst>
          </p:cNvPr>
          <p:cNvGrpSpPr/>
          <p:nvPr/>
        </p:nvGrpSpPr>
        <p:grpSpPr>
          <a:xfrm>
            <a:off x="4602558" y="1429690"/>
            <a:ext cx="2346619" cy="1127051"/>
            <a:chOff x="4602558" y="1326820"/>
            <a:chExt cx="2346619" cy="1127051"/>
          </a:xfrm>
        </p:grpSpPr>
        <p:sp>
          <p:nvSpPr>
            <p:cNvPr id="34" name="Rectangle: Rounded Corners 33">
              <a:extLst>
                <a:ext uri="{FF2B5EF4-FFF2-40B4-BE49-F238E27FC236}">
                  <a16:creationId xmlns:a16="http://schemas.microsoft.com/office/drawing/2014/main" id="{F33D8C1C-EFB6-4B11-82B7-5B9CFB5C9367}"/>
                </a:ext>
              </a:extLst>
            </p:cNvPr>
            <p:cNvSpPr/>
            <p:nvPr/>
          </p:nvSpPr>
          <p:spPr>
            <a:xfrm>
              <a:off x="4743624" y="1326820"/>
              <a:ext cx="2064488" cy="112705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B23ABE6-8507-46D4-B0F5-3B659ABC0A45}"/>
                </a:ext>
              </a:extLst>
            </p:cNvPr>
            <p:cNvSpPr txBox="1"/>
            <p:nvPr/>
          </p:nvSpPr>
          <p:spPr>
            <a:xfrm>
              <a:off x="4602558" y="1407348"/>
              <a:ext cx="2346619" cy="954107"/>
            </a:xfrm>
            <a:prstGeom prst="rect">
              <a:avLst/>
            </a:prstGeom>
            <a:noFill/>
          </p:spPr>
          <p:txBody>
            <a:bodyPr wrap="square" rtlCol="0">
              <a:spAutoFit/>
            </a:bodyPr>
            <a:lstStyle/>
            <a:p>
              <a:pPr algn="ctr"/>
              <a:r>
                <a:rPr lang="en-US" sz="2800" dirty="0"/>
                <a:t>Future driver data</a:t>
              </a:r>
            </a:p>
          </p:txBody>
        </p:sp>
      </p:grpSp>
      <p:sp>
        <p:nvSpPr>
          <p:cNvPr id="35" name="Arrow: Right 34">
            <a:extLst>
              <a:ext uri="{FF2B5EF4-FFF2-40B4-BE49-F238E27FC236}">
                <a16:creationId xmlns:a16="http://schemas.microsoft.com/office/drawing/2014/main" id="{95799B9D-AD4B-49F0-8BDB-2DC7BFA8C8E9}"/>
              </a:ext>
            </a:extLst>
          </p:cNvPr>
          <p:cNvSpPr/>
          <p:nvPr/>
        </p:nvSpPr>
        <p:spPr>
          <a:xfrm rot="5400000">
            <a:off x="5362024" y="2785511"/>
            <a:ext cx="751672" cy="43434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26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P spid="20" grpId="0" animBg="1"/>
      <p:bldP spid="25" grpId="0" animBg="1"/>
      <p:bldP spid="3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11130</TotalTime>
  <Words>1525</Words>
  <Application>Microsoft Office PowerPoint</Application>
  <PresentationFormat>Widescreen</PresentationFormat>
  <Paragraphs>276</Paragraphs>
  <Slides>32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Whitney’s Committee Meeting</vt:lpstr>
      <vt:lpstr>Overview of today’s meeting</vt:lpstr>
      <vt:lpstr>PowerPoint Presentation</vt:lpstr>
      <vt:lpstr>PowerPoint Presentation</vt:lpstr>
      <vt:lpstr>Have NSF GRF funding for 3 years…now what?</vt:lpstr>
      <vt:lpstr>PowerPoint Presentation</vt:lpstr>
      <vt:lpstr>PowerPoint Presentation</vt:lpstr>
      <vt:lpstr>Chapter 1: Developing near-term forecasts of phytoplankton in a drinking water reservoir</vt:lpstr>
      <vt:lpstr>How do we forecast?</vt:lpstr>
      <vt:lpstr>Ecological Forecasting</vt:lpstr>
      <vt:lpstr>Chapter 1: Developing near-term forecasts of phytoplankton in a drinking water reservoir</vt:lpstr>
      <vt:lpstr>Question 1: How well can an empirical model and a process-based model hindcast observed phytoplankton dynamics?</vt:lpstr>
      <vt:lpstr>Question 2: How well can an empirical model and a process-based model forecast near-term phytoplankton dynamics over a 16-day period?  </vt:lpstr>
      <vt:lpstr>PowerPoint Presentation</vt:lpstr>
      <vt:lpstr>PowerPoint Presentation</vt:lpstr>
      <vt:lpstr>Model averaging/ensembles</vt:lpstr>
      <vt:lpstr>Chapter 2: Spatial heterogeneity of nutrients and phytoplankton along a double reservoir continuum </vt:lpstr>
      <vt:lpstr>Chapter 2: Spatial heterogeneity of nutrients and phytoplankton along a double reservoir continuum </vt:lpstr>
      <vt:lpstr>Chapter 2: Spatial heterogeneity of nutrients and phytoplankton along a double reservoir continuum </vt:lpstr>
      <vt:lpstr>Question 1: What is the longitudinal heterogeneity of nitrogen, phosphorus, and chlorophyll-a along a double reservoir continuum?</vt:lpstr>
      <vt:lpstr>Heterogeneity influenced by hydrologic flow?</vt:lpstr>
      <vt:lpstr>Proposed sampling, Summer 2019</vt:lpstr>
      <vt:lpstr>What variables to collect?</vt:lpstr>
      <vt:lpstr>What depth to sample?</vt:lpstr>
      <vt:lpstr>Back-up Questions</vt:lpstr>
      <vt:lpstr>PowerPoint Presentation</vt:lpstr>
      <vt:lpstr>Next steps!</vt:lpstr>
      <vt:lpstr>Ch 1: Drivers in ARIMA </vt:lpstr>
      <vt:lpstr>Developing our empirical model: ARIMA</vt:lpstr>
      <vt:lpstr>GLM Calibration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Committee Meeting</dc:title>
  <dc:creator>Whitney Woelmer</dc:creator>
  <cp:lastModifiedBy>Whitney Woelmer</cp:lastModifiedBy>
  <cp:revision>93</cp:revision>
  <dcterms:created xsi:type="dcterms:W3CDTF">2019-04-10T15:42:02Z</dcterms:created>
  <dcterms:modified xsi:type="dcterms:W3CDTF">2019-05-01T00:20:32Z</dcterms:modified>
</cp:coreProperties>
</file>